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media/audio11.wav" ContentType="audio/wav"/>
  <Override PartName="/ppt/media/audio12.wav" ContentType="audio/wav"/>
  <Override PartName="/ppt/media/audio13.wav" ContentType="audio/wav"/>
  <Override PartName="/ppt/media/audio14.wav" ContentType="audio/wav"/>
  <Override PartName="/ppt/media/audio15.wav" ContentType="audio/wav"/>
  <Override PartName="/ppt/media/audio16.wav" ContentType="audio/wav"/>
  <Override PartName="/ppt/media/audio17.wav" ContentType="audio/wav"/>
  <Override PartName="/ppt/media/audio18.wav" ContentType="audio/wav"/>
  <Override PartName="/ppt/media/audio19.wav" ContentType="audio/wav"/>
  <Override PartName="/ppt/media/audio20.wav" ContentType="audio/wav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13"/>
  </p:notesMasterIdLst>
  <p:handoutMasterIdLst>
    <p:handoutMasterId r:id="rId14"/>
  </p:handoutMasterIdLst>
  <p:sldIdLst>
    <p:sldId id="426" r:id="rId2"/>
    <p:sldId id="468" r:id="rId3"/>
    <p:sldId id="469" r:id="rId4"/>
    <p:sldId id="476" r:id="rId5"/>
    <p:sldId id="477" r:id="rId6"/>
    <p:sldId id="481" r:id="rId7"/>
    <p:sldId id="482" r:id="rId8"/>
    <p:sldId id="471" r:id="rId9"/>
    <p:sldId id="472" r:id="rId10"/>
    <p:sldId id="479" r:id="rId11"/>
    <p:sldId id="480" r:id="rId12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FF"/>
    <a:srgbClr val="CCEC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39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2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F89848-29A2-4A94-A74D-49B24091BC9A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C19C91-FAD1-467E-B75A-C66CC38ACC2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1068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8249" cy="493395"/>
          </a:xfrm>
          <a:prstGeom prst="rect">
            <a:avLst/>
          </a:prstGeom>
        </p:spPr>
        <p:txBody>
          <a:bodyPr vert="horz" lIns="91367" tIns="45683" rIns="91367" bIns="45683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5928" y="1"/>
            <a:ext cx="2918249" cy="493395"/>
          </a:xfrm>
          <a:prstGeom prst="rect">
            <a:avLst/>
          </a:prstGeom>
        </p:spPr>
        <p:txBody>
          <a:bodyPr vert="horz" lIns="91367" tIns="45683" rIns="91367" bIns="45683" rtlCol="0"/>
          <a:lstStyle>
            <a:lvl1pPr algn="r">
              <a:defRPr sz="1200"/>
            </a:lvl1pPr>
          </a:lstStyle>
          <a:p>
            <a:fld id="{E973ED3A-8FB2-4DC6-8FE3-AB92DE33F45A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67" tIns="45683" rIns="91367" bIns="45683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4053" y="4686459"/>
            <a:ext cx="5387658" cy="4440555"/>
          </a:xfrm>
          <a:prstGeom prst="rect">
            <a:avLst/>
          </a:prstGeom>
        </p:spPr>
        <p:txBody>
          <a:bodyPr vert="horz" lIns="91367" tIns="45683" rIns="91367" bIns="45683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332"/>
            <a:ext cx="2918249" cy="493394"/>
          </a:xfrm>
          <a:prstGeom prst="rect">
            <a:avLst/>
          </a:prstGeom>
        </p:spPr>
        <p:txBody>
          <a:bodyPr vert="horz" lIns="91367" tIns="45683" rIns="91367" bIns="45683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5928" y="9371332"/>
            <a:ext cx="2918249" cy="493394"/>
          </a:xfrm>
          <a:prstGeom prst="rect">
            <a:avLst/>
          </a:prstGeom>
        </p:spPr>
        <p:txBody>
          <a:bodyPr vert="horz" lIns="91367" tIns="45683" rIns="91367" bIns="45683" rtlCol="0" anchor="b"/>
          <a:lstStyle>
            <a:lvl1pPr algn="r">
              <a:defRPr sz="1200"/>
            </a:lvl1pPr>
          </a:lstStyle>
          <a:p>
            <a:fld id="{886A3F0B-76D2-47D7-A5FC-DE948DC3608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1898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audio" Target="../media/audio10.wav"/><Relationship Id="rId5" Type="http://schemas.openxmlformats.org/officeDocument/2006/relationships/audio" Target="../media/audio4.wav"/><Relationship Id="rId10" Type="http://schemas.openxmlformats.org/officeDocument/2006/relationships/audio" Target="../media/audio9.wav"/><Relationship Id="rId4" Type="http://schemas.openxmlformats.org/officeDocument/2006/relationships/audio" Target="../media/audio3.wav"/><Relationship Id="rId9" Type="http://schemas.openxmlformats.org/officeDocument/2006/relationships/audio" Target="../media/audio8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32.wav"/><Relationship Id="rId2" Type="http://schemas.openxmlformats.org/officeDocument/2006/relationships/audio" Target="../media/audio3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5.wav"/><Relationship Id="rId5" Type="http://schemas.openxmlformats.org/officeDocument/2006/relationships/audio" Target="../media/audio34.wav"/><Relationship Id="rId4" Type="http://schemas.openxmlformats.org/officeDocument/2006/relationships/audio" Target="../media/audio33.wav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7.wav"/><Relationship Id="rId2" Type="http://schemas.openxmlformats.org/officeDocument/2006/relationships/audio" Target="../media/audio36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38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5.wav"/><Relationship Id="rId5" Type="http://schemas.openxmlformats.org/officeDocument/2006/relationships/audio" Target="../media/audio14.wav"/><Relationship Id="rId4" Type="http://schemas.openxmlformats.org/officeDocument/2006/relationships/audio" Target="../media/audio13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7.wav"/><Relationship Id="rId2" Type="http://schemas.openxmlformats.org/officeDocument/2006/relationships/audio" Target="../media/audio16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0.wav"/><Relationship Id="rId5" Type="http://schemas.openxmlformats.org/officeDocument/2006/relationships/audio" Target="../media/audio19.wav"/><Relationship Id="rId4" Type="http://schemas.openxmlformats.org/officeDocument/2006/relationships/audio" Target="../media/audio18.wav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audio" Target="../media/audio27.wav"/><Relationship Id="rId3" Type="http://schemas.openxmlformats.org/officeDocument/2006/relationships/audio" Target="../media/audio22.wav"/><Relationship Id="rId7" Type="http://schemas.openxmlformats.org/officeDocument/2006/relationships/audio" Target="../media/audio26.wav"/><Relationship Id="rId2" Type="http://schemas.openxmlformats.org/officeDocument/2006/relationships/audio" Target="../media/audio2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5.wav"/><Relationship Id="rId5" Type="http://schemas.openxmlformats.org/officeDocument/2006/relationships/audio" Target="../media/audio24.wav"/><Relationship Id="rId4" Type="http://schemas.openxmlformats.org/officeDocument/2006/relationships/audio" Target="../media/audio23.wav"/><Relationship Id="rId9" Type="http://schemas.openxmlformats.org/officeDocument/2006/relationships/audio" Target="../media/audio28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30.wav"/><Relationship Id="rId2" Type="http://schemas.openxmlformats.org/officeDocument/2006/relationships/audio" Target="../media/audio29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577513" y="1052736"/>
            <a:ext cx="4388574" cy="51875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모서리가 둥근 직사각형 11"/>
          <p:cNvSpPr/>
          <p:nvPr/>
        </p:nvSpPr>
        <p:spPr>
          <a:xfrm>
            <a:off x="5292080" y="1124744"/>
            <a:ext cx="3312368" cy="4965084"/>
          </a:xfrm>
          <a:prstGeom prst="roundRect">
            <a:avLst/>
          </a:prstGeom>
          <a:solidFill>
            <a:srgbClr val="FFFFCC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-36512" y="0"/>
            <a:ext cx="9180512" cy="6791890"/>
            <a:chOff x="-36512" y="0"/>
            <a:chExt cx="9180512" cy="6791890"/>
          </a:xfrm>
        </p:grpSpPr>
        <p:sp>
          <p:nvSpPr>
            <p:cNvPr id="14" name="직사각형 13"/>
            <p:cNvSpPr/>
            <p:nvPr/>
          </p:nvSpPr>
          <p:spPr>
            <a:xfrm>
              <a:off x="6228184" y="241484"/>
              <a:ext cx="2815194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ko-KR" sz="2800" b="1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Unit 3</a:t>
              </a:r>
              <a:r>
                <a:rPr lang="en-US" altLang="ko-KR" sz="2800" b="1" cap="none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/pg.24</a:t>
              </a:r>
              <a:endParaRPr lang="en-US" altLang="ko-KR" sz="28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endParaRPr>
            </a:p>
          </p:txBody>
        </p:sp>
        <p:grpSp>
          <p:nvGrpSpPr>
            <p:cNvPr id="4" name="그룹 3"/>
            <p:cNvGrpSpPr/>
            <p:nvPr/>
          </p:nvGrpSpPr>
          <p:grpSpPr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28" name="직사각형 27"/>
              <p:cNvSpPr/>
              <p:nvPr/>
            </p:nvSpPr>
            <p:spPr>
              <a:xfrm>
                <a:off x="4860032" y="0"/>
                <a:ext cx="4283968" cy="9432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1" name="직사각형 30"/>
              <p:cNvSpPr/>
              <p:nvPr/>
            </p:nvSpPr>
            <p:spPr>
              <a:xfrm>
                <a:off x="-36512" y="6388173"/>
                <a:ext cx="4139952" cy="6516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269268" y="6453336"/>
              <a:ext cx="38341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Explorer 7 - Teacher’s Materials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323528" y="672951"/>
            <a:ext cx="4608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Arial" pitchFamily="34" charset="0"/>
                <a:cs typeface="Arial" pitchFamily="34" charset="0"/>
              </a:rPr>
              <a:t>Listen, look and repeat.</a:t>
            </a:r>
            <a:endParaRPr lang="ko-KR" altLang="en-US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타원 16"/>
          <p:cNvSpPr>
            <a:spLocks noChangeAspect="1"/>
          </p:cNvSpPr>
          <p:nvPr/>
        </p:nvSpPr>
        <p:spPr>
          <a:xfrm>
            <a:off x="3419904" y="2924944"/>
            <a:ext cx="288000" cy="2880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460122" y="1372126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① </a:t>
            </a:r>
            <a:r>
              <a:rPr lang="en-US" altLang="ko-KR" dirty="0"/>
              <a:t>North America</a:t>
            </a:r>
            <a:endParaRPr lang="ko-KR" alt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5460122" y="1804174"/>
            <a:ext cx="3000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② </a:t>
            </a:r>
            <a:r>
              <a:rPr lang="en-US" altLang="ko-KR" dirty="0"/>
              <a:t>South America</a:t>
            </a:r>
            <a:endParaRPr lang="ko-KR" alt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5436096" y="226758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③ </a:t>
            </a:r>
            <a:r>
              <a:rPr lang="en-US" altLang="ko-KR" dirty="0"/>
              <a:t>Africa</a:t>
            </a:r>
            <a:endParaRPr lang="ko-KR" alt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5436096" y="2704874"/>
            <a:ext cx="2112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④ </a:t>
            </a:r>
            <a:r>
              <a:rPr lang="en-US" altLang="ko-KR" dirty="0"/>
              <a:t>Australia</a:t>
            </a:r>
            <a:endParaRPr lang="ko-KR" alt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5436096" y="316303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⑤ </a:t>
            </a:r>
            <a:r>
              <a:rPr lang="en-US" altLang="ko-KR" dirty="0"/>
              <a:t>Europe</a:t>
            </a:r>
            <a:endParaRPr lang="ko-KR" altLang="en-US" dirty="0"/>
          </a:p>
        </p:txBody>
      </p:sp>
      <p:sp>
        <p:nvSpPr>
          <p:cNvPr id="62" name="TextBox 61"/>
          <p:cNvSpPr txBox="1"/>
          <p:nvPr/>
        </p:nvSpPr>
        <p:spPr>
          <a:xfrm>
            <a:off x="5436096" y="359508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⑥ </a:t>
            </a:r>
            <a:r>
              <a:rPr lang="en-US" altLang="ko-KR" dirty="0"/>
              <a:t>America</a:t>
            </a:r>
            <a:endParaRPr lang="ko-KR" alt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5436096" y="402713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⑦ </a:t>
            </a:r>
            <a:r>
              <a:rPr lang="en-US" altLang="ko-KR" dirty="0"/>
              <a:t>Asia</a:t>
            </a:r>
            <a:endParaRPr lang="ko-KR" altLang="en-US" dirty="0"/>
          </a:p>
        </p:txBody>
      </p:sp>
      <p:sp>
        <p:nvSpPr>
          <p:cNvPr id="64" name="TextBox 63"/>
          <p:cNvSpPr txBox="1"/>
          <p:nvPr/>
        </p:nvSpPr>
        <p:spPr>
          <a:xfrm>
            <a:off x="5460122" y="445917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⑧ </a:t>
            </a:r>
            <a:r>
              <a:rPr lang="en-US" altLang="ko-KR" dirty="0"/>
              <a:t>Arctic Ocean</a:t>
            </a:r>
            <a:endParaRPr lang="ko-KR" altLang="en-US" dirty="0"/>
          </a:p>
        </p:txBody>
      </p:sp>
      <p:sp>
        <p:nvSpPr>
          <p:cNvPr id="65" name="TextBox 64"/>
          <p:cNvSpPr txBox="1"/>
          <p:nvPr/>
        </p:nvSpPr>
        <p:spPr>
          <a:xfrm>
            <a:off x="5460122" y="489122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⑨ </a:t>
            </a:r>
            <a:r>
              <a:rPr lang="en-US" altLang="ko-KR" dirty="0"/>
              <a:t>Antarctic Ocean </a:t>
            </a:r>
            <a:endParaRPr lang="ko-KR" altLang="en-US" dirty="0"/>
          </a:p>
        </p:txBody>
      </p:sp>
      <p:sp>
        <p:nvSpPr>
          <p:cNvPr id="66" name="TextBox 65"/>
          <p:cNvSpPr txBox="1"/>
          <p:nvPr/>
        </p:nvSpPr>
        <p:spPr>
          <a:xfrm>
            <a:off x="5460122" y="532327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⑩ </a:t>
            </a:r>
            <a:r>
              <a:rPr lang="en-US" altLang="ko-KR" dirty="0"/>
              <a:t>Pacific Ocean</a:t>
            </a:r>
            <a:endParaRPr lang="ko-KR" altLang="en-US" dirty="0"/>
          </a:p>
        </p:txBody>
      </p:sp>
      <p:sp>
        <p:nvSpPr>
          <p:cNvPr id="29" name="직사각형 28"/>
          <p:cNvSpPr/>
          <p:nvPr/>
        </p:nvSpPr>
        <p:spPr>
          <a:xfrm>
            <a:off x="5508104" y="1412776"/>
            <a:ext cx="2934072" cy="40069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 A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5508104" y="1844824"/>
            <a:ext cx="2934072" cy="40069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 A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5508104" y="2276872"/>
            <a:ext cx="2934072" cy="40069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" name="직사각형 68"/>
          <p:cNvSpPr/>
          <p:nvPr/>
        </p:nvSpPr>
        <p:spPr>
          <a:xfrm>
            <a:off x="5508104" y="2708920"/>
            <a:ext cx="2934072" cy="4006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0" name="직사각형 69"/>
          <p:cNvSpPr/>
          <p:nvPr/>
        </p:nvSpPr>
        <p:spPr>
          <a:xfrm>
            <a:off x="5526360" y="3140968"/>
            <a:ext cx="2934072" cy="4006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" name="직사각형 70"/>
          <p:cNvSpPr/>
          <p:nvPr/>
        </p:nvSpPr>
        <p:spPr>
          <a:xfrm>
            <a:off x="5508104" y="3573016"/>
            <a:ext cx="2934072" cy="4006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2" name="직사각형 71"/>
          <p:cNvSpPr/>
          <p:nvPr/>
        </p:nvSpPr>
        <p:spPr>
          <a:xfrm>
            <a:off x="5508104" y="4005064"/>
            <a:ext cx="2934072" cy="4006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3" name="직사각형 72"/>
          <p:cNvSpPr/>
          <p:nvPr/>
        </p:nvSpPr>
        <p:spPr>
          <a:xfrm>
            <a:off x="5508104" y="4437112"/>
            <a:ext cx="2934072" cy="40069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O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4" name="직사각형 73"/>
          <p:cNvSpPr/>
          <p:nvPr/>
        </p:nvSpPr>
        <p:spPr>
          <a:xfrm>
            <a:off x="5508104" y="4869160"/>
            <a:ext cx="2934072" cy="40069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 O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5" name="직사각형 74"/>
          <p:cNvSpPr/>
          <p:nvPr/>
        </p:nvSpPr>
        <p:spPr>
          <a:xfrm>
            <a:off x="5508104" y="5332566"/>
            <a:ext cx="2934072" cy="40069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 O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6" name="타원 75"/>
          <p:cNvSpPr>
            <a:spLocks noChangeAspect="1"/>
          </p:cNvSpPr>
          <p:nvPr/>
        </p:nvSpPr>
        <p:spPr>
          <a:xfrm>
            <a:off x="3707936" y="3460770"/>
            <a:ext cx="288000" cy="2880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7" name="타원 76"/>
          <p:cNvSpPr>
            <a:spLocks noChangeAspect="1"/>
          </p:cNvSpPr>
          <p:nvPr/>
        </p:nvSpPr>
        <p:spPr>
          <a:xfrm>
            <a:off x="1691712" y="3357024"/>
            <a:ext cx="288000" cy="2880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8" name="타원 77"/>
          <p:cNvSpPr>
            <a:spLocks noChangeAspect="1"/>
          </p:cNvSpPr>
          <p:nvPr/>
        </p:nvSpPr>
        <p:spPr>
          <a:xfrm>
            <a:off x="2483768" y="3501008"/>
            <a:ext cx="288000" cy="2880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9" name="타원 78"/>
          <p:cNvSpPr>
            <a:spLocks noChangeAspect="1"/>
          </p:cNvSpPr>
          <p:nvPr/>
        </p:nvSpPr>
        <p:spPr>
          <a:xfrm>
            <a:off x="1691712" y="3068992"/>
            <a:ext cx="288000" cy="2880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0" name="타원 79"/>
          <p:cNvSpPr/>
          <p:nvPr/>
        </p:nvSpPr>
        <p:spPr>
          <a:xfrm>
            <a:off x="3347864" y="3177000"/>
            <a:ext cx="252000" cy="2520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2" name="타원 81"/>
          <p:cNvSpPr>
            <a:spLocks noChangeAspect="1"/>
          </p:cNvSpPr>
          <p:nvPr/>
        </p:nvSpPr>
        <p:spPr>
          <a:xfrm>
            <a:off x="2915848" y="2852968"/>
            <a:ext cx="288000" cy="2880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3" name="타원 82"/>
          <p:cNvSpPr>
            <a:spLocks noChangeAspect="1"/>
          </p:cNvSpPr>
          <p:nvPr/>
        </p:nvSpPr>
        <p:spPr>
          <a:xfrm>
            <a:off x="2915816" y="3933056"/>
            <a:ext cx="288000" cy="2880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4" name="타원 83"/>
          <p:cNvSpPr>
            <a:spLocks noChangeAspect="1"/>
          </p:cNvSpPr>
          <p:nvPr/>
        </p:nvSpPr>
        <p:spPr>
          <a:xfrm>
            <a:off x="2987856" y="3429032"/>
            <a:ext cx="288000" cy="2880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5" name="타원 84"/>
          <p:cNvSpPr>
            <a:spLocks noChangeAspect="1"/>
          </p:cNvSpPr>
          <p:nvPr/>
        </p:nvSpPr>
        <p:spPr>
          <a:xfrm>
            <a:off x="2267776" y="3212976"/>
            <a:ext cx="288000" cy="288000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398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North Americ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8" presetClass="emph" presetSubtype="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outh Americ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8" presetClass="emph" presetSubtype="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fric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8" presetClass="emph" presetSubtype="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Australi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8" presetClass="emph" presetSubtype="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Euro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8" presetClass="emph" presetSubtype="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Americ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8" presetClass="emph" presetSubtype="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Asi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8" presetClass="emph" presetSubtype="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Arctic Oce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8" presetClass="emph" presetSubtype="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Antarctic Oce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Pacific Ocea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9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2" grpId="0" animBg="1"/>
      <p:bldP spid="83" grpId="0" animBg="1"/>
      <p:bldP spid="84" grpId="0" animBg="1"/>
      <p:bldP spid="8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179513" y="1484784"/>
            <a:ext cx="7416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rgbClr val="0070C0"/>
                </a:solidFill>
              </a:rPr>
              <a:t>is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place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wonderful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family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trip. / a  / The </a:t>
            </a:r>
            <a:r>
              <a:rPr lang="en-US" altLang="ko-KR" sz="1600" b="1" dirty="0">
                <a:solidFill>
                  <a:srgbClr val="0070C0"/>
                </a:solidFill>
              </a:rPr>
              <a:t>Grand Canyon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a / </a:t>
            </a:r>
            <a:r>
              <a:rPr lang="en-US" altLang="ko-KR" sz="1600" b="1" dirty="0">
                <a:solidFill>
                  <a:srgbClr val="0070C0"/>
                </a:solidFill>
              </a:rPr>
              <a:t>for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ko-KR" altLang="en-US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9512" y="1907540"/>
            <a:ext cx="6768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</a:rPr>
              <a:t>The Grand Canyon is a wonderful place for a family trip.</a:t>
            </a:r>
            <a:endParaRPr lang="ko-KR" altLang="en-US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9512" y="2370366"/>
            <a:ext cx="8640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smtClean="0">
                <a:solidFill>
                  <a:srgbClr val="0070C0"/>
                </a:solidFill>
              </a:rPr>
              <a:t>crowded.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can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very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The </a:t>
            </a:r>
            <a:r>
              <a:rPr lang="en-US" altLang="ko-KR" sz="1600" b="1" dirty="0">
                <a:solidFill>
                  <a:srgbClr val="0070C0"/>
                </a:solidFill>
              </a:rPr>
              <a:t>Grand Canyon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be</a:t>
            </a:r>
            <a:endParaRPr lang="ko-KR" altLang="en-US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9512" y="2843644"/>
            <a:ext cx="871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</a:rPr>
              <a:t>The Grand Canyon can be very crowded.</a:t>
            </a:r>
            <a:r>
              <a:rPr lang="en-US" altLang="ko-KR" dirty="0">
                <a:solidFill>
                  <a:srgbClr val="FF0000"/>
                </a:solidFill>
              </a:rPr>
              <a:t> </a:t>
            </a:r>
            <a:endParaRPr lang="ko-KR" altLang="en-US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79512" y="3306470"/>
            <a:ext cx="9433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smtClean="0">
                <a:solidFill>
                  <a:srgbClr val="0070C0"/>
                </a:solidFill>
              </a:rPr>
              <a:t>hikers.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is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and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popular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The South Rim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sightseers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particularly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for</a:t>
            </a:r>
            <a:endParaRPr lang="ko-KR" altLang="en-US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9512" y="3708321"/>
            <a:ext cx="9145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</a:rPr>
              <a:t>The South Rim is particularly popular for sightseers and hikers.</a:t>
            </a:r>
            <a:r>
              <a:rPr lang="en-US" altLang="ko-KR" dirty="0">
                <a:solidFill>
                  <a:srgbClr val="FF0000"/>
                </a:solidFill>
              </a:rPr>
              <a:t> </a:t>
            </a:r>
            <a:endParaRPr lang="ko-KR" altLang="en-US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79512" y="4386590"/>
            <a:ext cx="93610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rgbClr val="0070C0"/>
                </a:solidFill>
              </a:rPr>
              <a:t>good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is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 </a:t>
            </a:r>
            <a:r>
              <a:rPr lang="en-US" altLang="ko-KR" sz="1600" b="1" dirty="0">
                <a:solidFill>
                  <a:srgbClr val="0070C0"/>
                </a:solidFill>
              </a:rPr>
              <a:t>for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This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and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/ hiking.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a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place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camping</a:t>
            </a:r>
            <a:endParaRPr lang="en-US" altLang="ko-KR" sz="16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16023" y="4859868"/>
            <a:ext cx="8927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</a:rPr>
              <a:t>This is a good place for camping and hiking.</a:t>
            </a:r>
            <a:r>
              <a:rPr lang="en-US" altLang="ko-KR" dirty="0">
                <a:solidFill>
                  <a:srgbClr val="FF0000"/>
                </a:solidFill>
              </a:rPr>
              <a:t> </a:t>
            </a:r>
            <a:endParaRPr lang="ko-KR" altLang="en-US" sz="16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179511" y="620688"/>
            <a:ext cx="6768751" cy="692493"/>
            <a:chOff x="395535" y="1052736"/>
            <a:chExt cx="6768751" cy="692493"/>
          </a:xfrm>
        </p:grpSpPr>
        <p:sp>
          <p:nvSpPr>
            <p:cNvPr id="17" name="TextBox 16"/>
            <p:cNvSpPr txBox="1"/>
            <p:nvPr/>
          </p:nvSpPr>
          <p:spPr>
            <a:xfrm>
              <a:off x="395535" y="1052736"/>
              <a:ext cx="676875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dirty="0">
                  <a:solidFill>
                    <a:srgbClr val="F79646">
                      <a:lumMod val="50000"/>
                    </a:srgbClr>
                  </a:solidFill>
                  <a:latin typeface="Aharoni" pitchFamily="2" charset="-79"/>
                  <a:cs typeface="Aharoni" pitchFamily="2" charset="-79"/>
                </a:rPr>
                <a:t>Great Places for </a:t>
              </a:r>
              <a:r>
                <a:rPr lang="en-US" altLang="ko-KR" sz="2400" b="1" dirty="0" smtClean="0">
                  <a:solidFill>
                    <a:srgbClr val="F79646">
                      <a:lumMod val="50000"/>
                    </a:srgbClr>
                  </a:solidFill>
                  <a:latin typeface="Aharoni" pitchFamily="2" charset="-79"/>
                  <a:cs typeface="Aharoni" pitchFamily="2" charset="-79"/>
                </a:rPr>
                <a:t>a Family </a:t>
              </a:r>
              <a:r>
                <a:rPr lang="en-US" altLang="ko-KR" sz="2400" b="1" dirty="0">
                  <a:solidFill>
                    <a:srgbClr val="F79646">
                      <a:lumMod val="50000"/>
                    </a:srgbClr>
                  </a:solidFill>
                  <a:latin typeface="Aharoni" pitchFamily="2" charset="-79"/>
                  <a:cs typeface="Aharoni" pitchFamily="2" charset="-79"/>
                </a:rPr>
                <a:t>Trip in America</a:t>
              </a:r>
              <a:endParaRPr lang="ko-KR" altLang="en-US" sz="2400" b="1" dirty="0">
                <a:solidFill>
                  <a:srgbClr val="F79646">
                    <a:lumMod val="50000"/>
                  </a:srgbClr>
                </a:solidFill>
                <a:latin typeface="Aharoni" pitchFamily="2" charset="-79"/>
                <a:cs typeface="Aharoni" pitchFamily="2" charset="-79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95536" y="1437452"/>
              <a:ext cx="48965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Unscramble the sentences.</a:t>
              </a:r>
              <a:endParaRPr lang="ko-KR" altLang="en-US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6" name="그룹 55"/>
          <p:cNvGrpSpPr/>
          <p:nvPr/>
        </p:nvGrpSpPr>
        <p:grpSpPr>
          <a:xfrm>
            <a:off x="0" y="0"/>
            <a:ext cx="9180512" cy="6791890"/>
            <a:chOff x="-36512" y="0"/>
            <a:chExt cx="9180512" cy="6791890"/>
          </a:xfrm>
        </p:grpSpPr>
        <p:grpSp>
          <p:nvGrpSpPr>
            <p:cNvPr id="67" name="그룹 66"/>
            <p:cNvGrpSpPr/>
            <p:nvPr/>
          </p:nvGrpSpPr>
          <p:grpSpPr>
            <a:xfrm>
              <a:off x="-36512" y="0"/>
              <a:ext cx="9180512" cy="6453336"/>
              <a:chOff x="-36512" y="0"/>
              <a:chExt cx="9180512" cy="6453336"/>
            </a:xfrm>
          </p:grpSpPr>
          <p:grpSp>
            <p:nvGrpSpPr>
              <p:cNvPr id="72" name="그룹 71"/>
              <p:cNvGrpSpPr/>
              <p:nvPr/>
            </p:nvGrpSpPr>
            <p:grpSpPr>
              <a:xfrm>
                <a:off x="-36512" y="0"/>
                <a:ext cx="9180512" cy="6453336"/>
                <a:chOff x="-36512" y="0"/>
                <a:chExt cx="9180512" cy="6453336"/>
              </a:xfrm>
            </p:grpSpPr>
            <p:sp>
              <p:nvSpPr>
                <p:cNvPr id="73" name="직사각형 72"/>
                <p:cNvSpPr/>
                <p:nvPr/>
              </p:nvSpPr>
              <p:spPr>
                <a:xfrm>
                  <a:off x="4860032" y="0"/>
                  <a:ext cx="4283968" cy="9432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4" name="직사각형 73"/>
                <p:cNvSpPr/>
                <p:nvPr/>
              </p:nvSpPr>
              <p:spPr>
                <a:xfrm>
                  <a:off x="-36512" y="6388173"/>
                  <a:ext cx="4139952" cy="65163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70" name="직사각형 69"/>
              <p:cNvSpPr/>
              <p:nvPr/>
            </p:nvSpPr>
            <p:spPr>
              <a:xfrm>
                <a:off x="5410131" y="241484"/>
                <a:ext cx="3496470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ko-KR" sz="2800" b="1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Unit 4/pg.34-36</a:t>
                </a:r>
                <a:endParaRPr lang="en-US" altLang="ko-KR" sz="2800" b="1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269268" y="6453336"/>
              <a:ext cx="38341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Explorer 7 - Teacher’s Materials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251520" y="5322694"/>
            <a:ext cx="900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rgbClr val="0070C0"/>
                </a:solidFill>
              </a:rPr>
              <a:t>California's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one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wonderful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It is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 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parks.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of / most / </a:t>
            </a:r>
            <a:r>
              <a:rPr lang="en-US" altLang="ko-KR" sz="1600" b="1" dirty="0">
                <a:solidFill>
                  <a:srgbClr val="0070C0"/>
                </a:solidFill>
              </a:rPr>
              <a:t>natural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ko-KR" altLang="en-US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1520" y="5733256"/>
            <a:ext cx="8892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</a:rPr>
              <a:t>It is one of California's most wonderful natural parks.</a:t>
            </a:r>
            <a:r>
              <a:rPr lang="en-US" altLang="ko-KR" dirty="0">
                <a:solidFill>
                  <a:srgbClr val="FF0000"/>
                </a:solidFill>
              </a:rPr>
              <a:t> </a:t>
            </a:r>
            <a:endParaRPr lang="ko-KR" altLang="en-US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AutoShape 2" descr="tropical island에 대한 이미지 검색결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52" name="AutoShape 4" descr="tropical island에 대한 이미지 검색결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54" name="AutoShape 6" descr="tropical island에 대한 이미지 검색결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96503316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e Grand Canyon is a wonderful place for a family trip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he Grand Canyon can be very crowded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he South Rim is particularly popular for sightseers and hikers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his is a good place for camping and hiking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It is one of California#-s most wonderful natural parks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5" grpId="0"/>
      <p:bldP spid="37" grpId="0"/>
      <p:bldP spid="38" grpId="0"/>
      <p:bldP spid="39" grpId="0"/>
      <p:bldP spid="40" grpId="0"/>
      <p:bldP spid="41" grpId="0"/>
      <p:bldP spid="33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179513" y="1484784"/>
            <a:ext cx="8352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rgbClr val="0070C0"/>
                </a:solidFill>
              </a:rPr>
              <a:t>Mother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experience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landscapes.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 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You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wonders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Nature's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can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and</a:t>
            </a:r>
            <a:endParaRPr lang="ko-KR" altLang="en-US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9512" y="1979548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</a:rPr>
              <a:t>You can experience Mother Nature's wonders and landscapes.</a:t>
            </a:r>
            <a:r>
              <a:rPr lang="en-US" altLang="ko-KR" dirty="0">
                <a:solidFill>
                  <a:srgbClr val="FF0000"/>
                </a:solidFill>
              </a:rPr>
              <a:t> </a:t>
            </a:r>
            <a:endParaRPr lang="ko-KR" altLang="en-US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9512" y="2658398"/>
            <a:ext cx="8640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rgbClr val="0070C0"/>
                </a:solidFill>
              </a:rPr>
              <a:t>the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you'll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waters. / most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blue / Here</a:t>
            </a:r>
            <a:r>
              <a:rPr lang="en-US" altLang="ko-KR" sz="1600" b="1" dirty="0">
                <a:solidFill>
                  <a:srgbClr val="0070C0"/>
                </a:solidFill>
              </a:rPr>
              <a:t>,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find / </a:t>
            </a:r>
            <a:r>
              <a:rPr lang="en-US" altLang="ko-KR" sz="1600" b="1" dirty="0">
                <a:solidFill>
                  <a:srgbClr val="0070C0"/>
                </a:solidFill>
              </a:rPr>
              <a:t>brilliant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ko-KR" altLang="en-US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9512" y="3203684"/>
            <a:ext cx="871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</a:rPr>
              <a:t>Here, you'll find the most brilliant blue waters.</a:t>
            </a:r>
            <a:r>
              <a:rPr lang="en-US" altLang="ko-KR" dirty="0">
                <a:solidFill>
                  <a:srgbClr val="FF0000"/>
                </a:solidFill>
              </a:rPr>
              <a:t> </a:t>
            </a:r>
            <a:endParaRPr lang="ko-KR" altLang="en-US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251520" y="3882534"/>
            <a:ext cx="9433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rgbClr val="0070C0"/>
                </a:solidFill>
              </a:rPr>
              <a:t>one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of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Oahu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 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culture. / Hawaii's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of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is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and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/ the centers / </a:t>
            </a:r>
            <a:r>
              <a:rPr lang="en-US" altLang="ko-KR" sz="1600" b="1" dirty="0">
                <a:solidFill>
                  <a:srgbClr val="0070C0"/>
                </a:solidFill>
              </a:rPr>
              <a:t>arts</a:t>
            </a:r>
            <a:endParaRPr lang="ko-KR" altLang="en-US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9512" y="4499828"/>
            <a:ext cx="9145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</a:rPr>
              <a:t>Oahu is one of the centers of Hawaii's arts and culture.</a:t>
            </a:r>
            <a:r>
              <a:rPr lang="en-US" altLang="ko-KR" dirty="0">
                <a:solidFill>
                  <a:srgbClr val="FF0000"/>
                </a:solidFill>
              </a:rPr>
              <a:t> </a:t>
            </a:r>
            <a:endParaRPr lang="ko-KR" altLang="en-US" sz="1600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179512" y="620688"/>
            <a:ext cx="7056784" cy="692493"/>
            <a:chOff x="395536" y="1052736"/>
            <a:chExt cx="4896544" cy="692493"/>
          </a:xfrm>
        </p:grpSpPr>
        <p:sp>
          <p:nvSpPr>
            <p:cNvPr id="17" name="TextBox 16"/>
            <p:cNvSpPr txBox="1"/>
            <p:nvPr/>
          </p:nvSpPr>
          <p:spPr>
            <a:xfrm>
              <a:off x="395536" y="1052736"/>
              <a:ext cx="48965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dirty="0">
                  <a:solidFill>
                    <a:srgbClr val="F79646">
                      <a:lumMod val="50000"/>
                    </a:srgbClr>
                  </a:solidFill>
                  <a:latin typeface="Aharoni" pitchFamily="2" charset="-79"/>
                  <a:cs typeface="Aharoni" pitchFamily="2" charset="-79"/>
                </a:rPr>
                <a:t>Great Places for a Family Trip in America</a:t>
              </a:r>
              <a:endParaRPr lang="ko-KR" altLang="en-US" sz="2400" b="1" dirty="0">
                <a:solidFill>
                  <a:srgbClr val="F79646">
                    <a:lumMod val="50000"/>
                  </a:srgbClr>
                </a:solidFill>
                <a:latin typeface="Aharoni" pitchFamily="2" charset="-79"/>
                <a:cs typeface="Aharoni" pitchFamily="2" charset="-79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95536" y="1437452"/>
              <a:ext cx="48965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Unscramble the sentences.</a:t>
              </a:r>
              <a:endParaRPr lang="ko-KR" altLang="en-US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6" name="그룹 55"/>
          <p:cNvGrpSpPr/>
          <p:nvPr/>
        </p:nvGrpSpPr>
        <p:grpSpPr>
          <a:xfrm>
            <a:off x="0" y="0"/>
            <a:ext cx="9180512" cy="6791890"/>
            <a:chOff x="-36512" y="0"/>
            <a:chExt cx="9180512" cy="6791890"/>
          </a:xfrm>
        </p:grpSpPr>
        <p:grpSp>
          <p:nvGrpSpPr>
            <p:cNvPr id="67" name="그룹 66"/>
            <p:cNvGrpSpPr/>
            <p:nvPr/>
          </p:nvGrpSpPr>
          <p:grpSpPr>
            <a:xfrm>
              <a:off x="-36512" y="0"/>
              <a:ext cx="9180512" cy="6453336"/>
              <a:chOff x="-36512" y="0"/>
              <a:chExt cx="9180512" cy="6453336"/>
            </a:xfrm>
          </p:grpSpPr>
          <p:grpSp>
            <p:nvGrpSpPr>
              <p:cNvPr id="72" name="그룹 71"/>
              <p:cNvGrpSpPr/>
              <p:nvPr/>
            </p:nvGrpSpPr>
            <p:grpSpPr>
              <a:xfrm>
                <a:off x="-36512" y="0"/>
                <a:ext cx="9180512" cy="6453336"/>
                <a:chOff x="-36512" y="0"/>
                <a:chExt cx="9180512" cy="6453336"/>
              </a:xfrm>
            </p:grpSpPr>
            <p:sp>
              <p:nvSpPr>
                <p:cNvPr id="73" name="직사각형 72"/>
                <p:cNvSpPr/>
                <p:nvPr/>
              </p:nvSpPr>
              <p:spPr>
                <a:xfrm>
                  <a:off x="4860032" y="0"/>
                  <a:ext cx="4283968" cy="9432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4" name="직사각형 73"/>
                <p:cNvSpPr/>
                <p:nvPr/>
              </p:nvSpPr>
              <p:spPr>
                <a:xfrm>
                  <a:off x="-36512" y="6388173"/>
                  <a:ext cx="4139952" cy="65163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70" name="직사각형 69"/>
              <p:cNvSpPr/>
              <p:nvPr/>
            </p:nvSpPr>
            <p:spPr>
              <a:xfrm>
                <a:off x="5410131" y="241484"/>
                <a:ext cx="3496470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ko-KR" sz="2800" b="1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Unit 4/pg.34-36</a:t>
                </a:r>
                <a:endParaRPr lang="en-US" altLang="ko-KR" sz="2800" b="1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269268" y="6453336"/>
              <a:ext cx="38341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Explorer 7 - Teacher’s Materials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50" name="AutoShape 2" descr="tropical island에 대한 이미지 검색결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52" name="AutoShape 4" descr="tropical island에 대한 이미지 검색결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54" name="AutoShape 6" descr="tropical island에 대한 이미지 검색결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26283202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You can experience Mother Nature#-s wonders and landscapes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Here, you#-ll find the most brilliant blue waters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Oahu is one of the centers of Hawaii#-s arts and culture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5" grpId="0"/>
      <p:bldP spid="37" grpId="0"/>
      <p:bldP spid="38" grpId="0"/>
      <p:bldP spid="3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968515"/>
            <a:ext cx="7258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Actually</a:t>
            </a:r>
            <a:r>
              <a:rPr lang="en-US" altLang="ko-KR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, I have never been abroad.</a:t>
            </a:r>
            <a:endParaRPr lang="ko-KR" alt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895327"/>
            <a:ext cx="59215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Have you ever been </a:t>
            </a:r>
            <a:r>
              <a:rPr lang="en-US" altLang="ko-K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abroad</a:t>
            </a:r>
            <a:r>
              <a:rPr lang="en-US" altLang="ko-KR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ko-KR" alt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179512" y="888975"/>
            <a:ext cx="4968552" cy="547430"/>
            <a:chOff x="395536" y="879206"/>
            <a:chExt cx="4968552" cy="866023"/>
          </a:xfrm>
        </p:grpSpPr>
        <p:sp>
          <p:nvSpPr>
            <p:cNvPr id="7" name="TextBox 6"/>
            <p:cNvSpPr txBox="1"/>
            <p:nvPr/>
          </p:nvSpPr>
          <p:spPr>
            <a:xfrm>
              <a:off x="467544" y="879206"/>
              <a:ext cx="4896544" cy="584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 smtClean="0">
                  <a:solidFill>
                    <a:srgbClr val="F79646">
                      <a:lumMod val="50000"/>
                    </a:srgbClr>
                  </a:solidFill>
                  <a:latin typeface="Aharoni" pitchFamily="2" charset="-79"/>
                  <a:cs typeface="Aharoni" pitchFamily="2" charset="-79"/>
                </a:rPr>
                <a:t>Conversation with Key Words</a:t>
              </a:r>
              <a:endParaRPr lang="ko-KR" altLang="en-US" b="1" dirty="0">
                <a:solidFill>
                  <a:srgbClr val="F79646">
                    <a:lumMod val="50000"/>
                  </a:srgbClr>
                </a:solidFill>
                <a:latin typeface="Aharoni" pitchFamily="2" charset="-79"/>
                <a:cs typeface="Aharoni" pitchFamily="2" charset="-79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5536" y="1437452"/>
              <a:ext cx="48965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ko-KR" altLang="en-US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95536" y="4623519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A mother koala has a </a:t>
            </a:r>
            <a:r>
              <a:rPr lang="en-US" altLang="ko-K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pouch</a:t>
            </a:r>
            <a:r>
              <a:rPr lang="en-US" altLang="ko-KR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on its </a:t>
            </a:r>
            <a:r>
              <a:rPr lang="en-US" altLang="ko-K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belly</a:t>
            </a:r>
            <a:r>
              <a:rPr lang="en-US" altLang="ko-KR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ko-KR" altLang="en-US" sz="2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3822139"/>
            <a:ext cx="8748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Did you see </a:t>
            </a:r>
            <a:r>
              <a:rPr lang="en-US" altLang="ko-K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koalas</a:t>
            </a:r>
            <a:r>
              <a:rPr lang="en-US" altLang="ko-KR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?</a:t>
            </a:r>
            <a:endParaRPr lang="ko-KR" altLang="en-US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699792" y="0"/>
            <a:ext cx="6444208" cy="94320"/>
          </a:xfrm>
          <a:prstGeom prst="rect">
            <a:avLst/>
          </a:prstGeom>
          <a:solidFill>
            <a:srgbClr val="1F497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>
              <a:defRPr/>
            </a:pPr>
            <a:endParaRPr lang="ko-KR" altLang="en-US" kern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-36512" y="0"/>
            <a:ext cx="9180512" cy="6791890"/>
            <a:chOff x="-36512" y="0"/>
            <a:chExt cx="9180512" cy="6791890"/>
          </a:xfrm>
        </p:grpSpPr>
        <p:grpSp>
          <p:nvGrpSpPr>
            <p:cNvPr id="13" name="그룹 37"/>
            <p:cNvGrpSpPr/>
            <p:nvPr/>
          </p:nvGrpSpPr>
          <p:grpSpPr>
            <a:xfrm>
              <a:off x="-36512" y="0"/>
              <a:ext cx="9180512" cy="6453336"/>
              <a:chOff x="-36512" y="0"/>
              <a:chExt cx="9180512" cy="6453336"/>
            </a:xfrm>
          </p:grpSpPr>
          <p:grpSp>
            <p:nvGrpSpPr>
              <p:cNvPr id="18" name="그룹 42"/>
              <p:cNvGrpSpPr/>
              <p:nvPr/>
            </p:nvGrpSpPr>
            <p:grpSpPr>
              <a:xfrm>
                <a:off x="-36512" y="0"/>
                <a:ext cx="9180512" cy="6453336"/>
                <a:chOff x="-36512" y="0"/>
                <a:chExt cx="9180512" cy="6453336"/>
              </a:xfrm>
            </p:grpSpPr>
            <p:sp>
              <p:nvSpPr>
                <p:cNvPr id="19" name="직사각형 18"/>
                <p:cNvSpPr/>
                <p:nvPr/>
              </p:nvSpPr>
              <p:spPr>
                <a:xfrm>
                  <a:off x="4860032" y="0"/>
                  <a:ext cx="4283968" cy="9432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1F497D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0" name="직사각형 19"/>
                <p:cNvSpPr/>
                <p:nvPr/>
              </p:nvSpPr>
              <p:spPr>
                <a:xfrm>
                  <a:off x="-36512" y="6388173"/>
                  <a:ext cx="4139952" cy="65163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1F497D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6" name="직사각형 15"/>
              <p:cNvSpPr/>
              <p:nvPr/>
            </p:nvSpPr>
            <p:spPr>
              <a:xfrm>
                <a:off x="6176761" y="241484"/>
                <a:ext cx="2815194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ko-KR" sz="2800" b="1" spc="300" dirty="0" smtClean="0">
                    <a:ln w="11430" cmpd="sng">
                      <a:solidFill>
                        <a:srgbClr val="4F81BD">
                          <a:tint val="10000"/>
                        </a:srgb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rgbClr val="4F81BD">
                            <a:tint val="83000"/>
                            <a:shade val="100000"/>
                            <a:satMod val="200000"/>
                          </a:srgbClr>
                        </a:gs>
                        <a:gs pos="75000">
                          <a:srgbClr val="4F81BD">
                            <a:tint val="100000"/>
                            <a:shade val="50000"/>
                            <a:satMod val="150000"/>
                          </a:srgbClr>
                        </a:gs>
                      </a:gsLst>
                      <a:lin ang="5400000"/>
                    </a:gradFill>
                    <a:effectLst>
                      <a:glow rad="45500">
                        <a:srgbClr val="4F81BD">
                          <a:satMod val="220000"/>
                          <a:alpha val="35000"/>
                        </a:srgbClr>
                      </a:glow>
                    </a:effectLst>
                  </a:rPr>
                  <a:t>Unit 3/pg.26</a:t>
                </a:r>
                <a:endParaRPr lang="en-US" altLang="ko-KR" sz="2800" b="1" spc="300" dirty="0">
                  <a:ln w="11430" cmpd="sng">
                    <a:solidFill>
                      <a:srgbClr val="4F81BD">
                        <a:tint val="10000"/>
                      </a:srgb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4F81BD">
                          <a:tint val="83000"/>
                          <a:shade val="100000"/>
                          <a:satMod val="200000"/>
                        </a:srgbClr>
                      </a:gs>
                      <a:gs pos="75000">
                        <a:srgbClr val="4F81BD">
                          <a:tint val="100000"/>
                          <a:shade val="50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glow rad="45500">
                      <a:srgbClr val="4F81BD">
                        <a:satMod val="220000"/>
                        <a:alpha val="35000"/>
                      </a:srgbClr>
                    </a:glow>
                  </a:effectLst>
                </a:endParaRP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269268" y="6453336"/>
              <a:ext cx="38346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itchFamily="34" charset="0"/>
                  <a:cs typeface="Arial" pitchFamily="34" charset="0"/>
                </a:rPr>
                <a:t>Explorer 7 </a:t>
              </a:r>
              <a:r>
                <a:rPr lang="en-US" altLang="ko-KR" sz="16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itchFamily="34" charset="0"/>
                  <a:cs typeface="Arial" pitchFamily="34" charset="0"/>
                </a:rPr>
                <a:t>- Teacher’s Materials</a:t>
              </a:r>
              <a:endParaRPr lang="ko-KR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3356295" y="2924944"/>
            <a:ext cx="1071689" cy="40725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</a:t>
            </a:r>
            <a:endParaRPr lang="ko-KR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2267744" y="3861048"/>
            <a:ext cx="936104" cy="40725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K</a:t>
            </a:r>
            <a:endParaRPr lang="ko-KR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467544" y="1988840"/>
            <a:ext cx="1296144" cy="4072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</a:t>
            </a:r>
            <a:endParaRPr lang="ko-KR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3635896" y="4653136"/>
            <a:ext cx="936104" cy="40725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</a:t>
            </a:r>
            <a:endParaRPr lang="ko-KR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5536" y="1268760"/>
            <a:ext cx="78488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Vocabulary Practice</a:t>
            </a:r>
            <a:endParaRPr lang="ko-KR" altLang="en-US" sz="1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5508103" y="4653136"/>
            <a:ext cx="808951" cy="40725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</a:t>
            </a:r>
            <a:endParaRPr lang="ko-KR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ctuall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broa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koal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pou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bell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6" grpId="0" animBg="1"/>
      <p:bldP spid="2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TextBox 27"/>
          <p:cNvSpPr txBox="1"/>
          <p:nvPr/>
        </p:nvSpPr>
        <p:spPr>
          <a:xfrm>
            <a:off x="395536" y="5559623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It means "Crown </a:t>
            </a:r>
            <a:r>
              <a:rPr lang="en-US" altLang="ko-K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Palace</a:t>
            </a:r>
            <a:r>
              <a:rPr lang="en-US" altLang="ko-KR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".</a:t>
            </a:r>
            <a:endParaRPr lang="ko-KR" altLang="en-US" sz="2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5" y="1887215"/>
            <a:ext cx="7258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Italy is </a:t>
            </a:r>
            <a:r>
              <a:rPr lang="en-US" altLang="ko-K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located</a:t>
            </a:r>
            <a:r>
              <a:rPr lang="en-US" altLang="ko-KR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in the middle of Southern Europe.</a:t>
            </a:r>
            <a:endParaRPr lang="ko-KR" alt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708920"/>
            <a:ext cx="8748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Pizza and spaghetti are the </a:t>
            </a:r>
            <a:r>
              <a:rPr lang="en-US" altLang="ko-K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well-known</a:t>
            </a:r>
            <a:r>
              <a:rPr lang="en-US" altLang="ko-KR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Italian foods.</a:t>
            </a:r>
            <a:endParaRPr lang="ko-KR" alt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251520" y="899428"/>
            <a:ext cx="4896544" cy="610146"/>
            <a:chOff x="395536" y="779991"/>
            <a:chExt cx="4896544" cy="965238"/>
          </a:xfrm>
        </p:grpSpPr>
        <p:sp>
          <p:nvSpPr>
            <p:cNvPr id="7" name="TextBox 6"/>
            <p:cNvSpPr txBox="1"/>
            <p:nvPr/>
          </p:nvSpPr>
          <p:spPr>
            <a:xfrm>
              <a:off x="395536" y="779991"/>
              <a:ext cx="4896544" cy="584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 smtClean="0">
                  <a:solidFill>
                    <a:srgbClr val="F79646">
                      <a:lumMod val="50000"/>
                    </a:srgbClr>
                  </a:solidFill>
                  <a:latin typeface="Aharoni" pitchFamily="2" charset="-79"/>
                  <a:cs typeface="Aharoni" pitchFamily="2" charset="-79"/>
                </a:rPr>
                <a:t>Conversation with Key Words</a:t>
              </a:r>
              <a:endParaRPr lang="ko-KR" altLang="en-US" b="1" dirty="0">
                <a:solidFill>
                  <a:srgbClr val="F79646">
                    <a:lumMod val="50000"/>
                  </a:srgbClr>
                </a:solidFill>
                <a:latin typeface="Aharoni" pitchFamily="2" charset="-79"/>
                <a:cs typeface="Aharoni" pitchFamily="2" charset="-79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5536" y="1437452"/>
              <a:ext cx="48965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ko-KR" altLang="en-US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95536" y="3717032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We visited many </a:t>
            </a:r>
            <a:r>
              <a:rPr lang="en-US" altLang="ko-K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historic</a:t>
            </a:r>
            <a:r>
              <a:rPr lang="en-US" altLang="ko-KR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places in Rome.</a:t>
            </a:r>
            <a:endParaRPr lang="ko-KR" altLang="en-US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699792" y="0"/>
            <a:ext cx="6444208" cy="94320"/>
          </a:xfrm>
          <a:prstGeom prst="rect">
            <a:avLst/>
          </a:prstGeom>
          <a:solidFill>
            <a:srgbClr val="1F497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>
              <a:defRPr/>
            </a:pPr>
            <a:endParaRPr lang="ko-KR" altLang="en-US" kern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-36512" y="0"/>
            <a:ext cx="9180512" cy="6791890"/>
            <a:chOff x="-36512" y="0"/>
            <a:chExt cx="9180512" cy="6791890"/>
          </a:xfrm>
        </p:grpSpPr>
        <p:grpSp>
          <p:nvGrpSpPr>
            <p:cNvPr id="13" name="그룹 37"/>
            <p:cNvGrpSpPr/>
            <p:nvPr/>
          </p:nvGrpSpPr>
          <p:grpSpPr>
            <a:xfrm>
              <a:off x="-36512" y="0"/>
              <a:ext cx="9180512" cy="6453336"/>
              <a:chOff x="-36512" y="0"/>
              <a:chExt cx="9180512" cy="6453336"/>
            </a:xfrm>
          </p:grpSpPr>
          <p:grpSp>
            <p:nvGrpSpPr>
              <p:cNvPr id="18" name="그룹 42"/>
              <p:cNvGrpSpPr/>
              <p:nvPr/>
            </p:nvGrpSpPr>
            <p:grpSpPr>
              <a:xfrm>
                <a:off x="-36512" y="0"/>
                <a:ext cx="9180512" cy="6453336"/>
                <a:chOff x="-36512" y="0"/>
                <a:chExt cx="9180512" cy="6453336"/>
              </a:xfrm>
            </p:grpSpPr>
            <p:sp>
              <p:nvSpPr>
                <p:cNvPr id="19" name="직사각형 18"/>
                <p:cNvSpPr/>
                <p:nvPr/>
              </p:nvSpPr>
              <p:spPr>
                <a:xfrm>
                  <a:off x="4860032" y="0"/>
                  <a:ext cx="4283968" cy="9432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1F497D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0" name="직사각형 19"/>
                <p:cNvSpPr/>
                <p:nvPr/>
              </p:nvSpPr>
              <p:spPr>
                <a:xfrm>
                  <a:off x="-36512" y="6388173"/>
                  <a:ext cx="4139952" cy="65163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1F497D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6" name="직사각형 15"/>
              <p:cNvSpPr/>
              <p:nvPr/>
            </p:nvSpPr>
            <p:spPr>
              <a:xfrm>
                <a:off x="6200717" y="260648"/>
                <a:ext cx="2815194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ko-KR" sz="2800" b="1" spc="300" dirty="0" smtClean="0">
                    <a:ln w="11430" cmpd="sng">
                      <a:solidFill>
                        <a:srgbClr val="4F81BD">
                          <a:tint val="10000"/>
                        </a:srgb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rgbClr val="4F81BD">
                            <a:tint val="83000"/>
                            <a:shade val="100000"/>
                            <a:satMod val="200000"/>
                          </a:srgbClr>
                        </a:gs>
                        <a:gs pos="75000">
                          <a:srgbClr val="4F81BD">
                            <a:tint val="100000"/>
                            <a:shade val="50000"/>
                            <a:satMod val="150000"/>
                          </a:srgbClr>
                        </a:gs>
                      </a:gsLst>
                      <a:lin ang="5400000"/>
                    </a:gradFill>
                    <a:effectLst>
                      <a:glow rad="45500">
                        <a:srgbClr val="4F81BD">
                          <a:satMod val="220000"/>
                          <a:alpha val="35000"/>
                        </a:srgbClr>
                      </a:glow>
                    </a:effectLst>
                  </a:rPr>
                  <a:t>Unit 3/pg.27</a:t>
                </a:r>
                <a:endParaRPr lang="en-US" altLang="ko-KR" sz="2800" b="1" spc="300" dirty="0">
                  <a:ln w="11430" cmpd="sng">
                    <a:solidFill>
                      <a:srgbClr val="4F81BD">
                        <a:tint val="10000"/>
                      </a:srgb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4F81BD">
                          <a:tint val="83000"/>
                          <a:shade val="100000"/>
                          <a:satMod val="200000"/>
                        </a:srgbClr>
                      </a:gs>
                      <a:gs pos="75000">
                        <a:srgbClr val="4F81BD">
                          <a:tint val="100000"/>
                          <a:shade val="50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glow rad="45500">
                      <a:srgbClr val="4F81BD">
                        <a:satMod val="220000"/>
                        <a:alpha val="35000"/>
                      </a:srgbClr>
                    </a:glow>
                  </a:effectLst>
                </a:endParaRP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269268" y="6453336"/>
              <a:ext cx="38346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itchFamily="34" charset="0"/>
                  <a:cs typeface="Arial" pitchFamily="34" charset="0"/>
                </a:rPr>
                <a:t>Explorer 7 </a:t>
              </a:r>
              <a:r>
                <a:rPr lang="en-US" altLang="ko-KR" sz="16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itchFamily="34" charset="0"/>
                  <a:cs typeface="Arial" pitchFamily="34" charset="0"/>
                </a:rPr>
                <a:t>- Teacher’s Materials</a:t>
              </a:r>
              <a:endParaRPr lang="ko-KR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1475656" y="1844824"/>
            <a:ext cx="1080120" cy="504056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</a:t>
            </a:r>
            <a:endParaRPr lang="ko-KR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2931822" y="3674641"/>
            <a:ext cx="1171618" cy="504056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</a:t>
            </a:r>
            <a:endParaRPr lang="ko-KR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4499991" y="2666529"/>
            <a:ext cx="1700725" cy="504056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 K</a:t>
            </a:r>
            <a:endParaRPr lang="ko-KR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5536" y="4653136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I can still </a:t>
            </a:r>
            <a:r>
              <a:rPr lang="en-US" altLang="ko-KR" sz="24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remember</a:t>
            </a:r>
            <a:r>
              <a:rPr lang="en-US" altLang="ko-KR" sz="2400" b="1" dirty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the beautiful Mediterranean Sea.</a:t>
            </a:r>
            <a:endParaRPr lang="ko-KR" altLang="en-US" sz="2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95537" y="1268760"/>
            <a:ext cx="78488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Vocabulary Practice</a:t>
            </a:r>
            <a:endParaRPr lang="ko-KR" altLang="en-US" sz="1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1835696" y="4646695"/>
            <a:ext cx="1584176" cy="504056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</a:t>
            </a:r>
            <a:endParaRPr lang="ko-KR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2931822" y="5586826"/>
            <a:ext cx="1008112" cy="40725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</a:t>
            </a:r>
            <a:endParaRPr lang="ko-KR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ocate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ell-know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historic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rememb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ala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3" grpId="0" animBg="1"/>
      <p:bldP spid="2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모서리가 둥근 직사각형 45"/>
          <p:cNvSpPr/>
          <p:nvPr/>
        </p:nvSpPr>
        <p:spPr>
          <a:xfrm>
            <a:off x="971599" y="3573015"/>
            <a:ext cx="7261401" cy="281515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모서리가 둥근 직사각형 44"/>
          <p:cNvSpPr/>
          <p:nvPr/>
        </p:nvSpPr>
        <p:spPr>
          <a:xfrm>
            <a:off x="983121" y="1259468"/>
            <a:ext cx="7189279" cy="225257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2286164"/>
            <a:ext cx="59403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Lucy: No</a:t>
            </a:r>
            <a:r>
              <a:rPr lang="en-US" altLang="ko-KR" dirty="0"/>
              <a:t>, I haven't. Actually, I have never been abroad.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848020" y="2718212"/>
            <a:ext cx="50282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How about you? Have you ever been abroad?</a:t>
            </a:r>
            <a:endParaRPr lang="ko-KR" altLang="en-US" dirty="0"/>
          </a:p>
        </p:txBody>
      </p:sp>
      <p:grpSp>
        <p:nvGrpSpPr>
          <p:cNvPr id="10" name="그룹 9"/>
          <p:cNvGrpSpPr/>
          <p:nvPr/>
        </p:nvGrpSpPr>
        <p:grpSpPr>
          <a:xfrm>
            <a:off x="-36512" y="0"/>
            <a:ext cx="9180512" cy="6791890"/>
            <a:chOff x="-36512" y="0"/>
            <a:chExt cx="9180512" cy="6791890"/>
          </a:xfrm>
        </p:grpSpPr>
        <p:grpSp>
          <p:nvGrpSpPr>
            <p:cNvPr id="11" name="그룹 40"/>
            <p:cNvGrpSpPr/>
            <p:nvPr/>
          </p:nvGrpSpPr>
          <p:grpSpPr>
            <a:xfrm>
              <a:off x="-36512" y="0"/>
              <a:ext cx="9180512" cy="6453336"/>
              <a:chOff x="-36512" y="0"/>
              <a:chExt cx="9180512" cy="6453336"/>
            </a:xfrm>
          </p:grpSpPr>
          <p:grpSp>
            <p:nvGrpSpPr>
              <p:cNvPr id="16" name="그룹 47"/>
              <p:cNvGrpSpPr/>
              <p:nvPr/>
            </p:nvGrpSpPr>
            <p:grpSpPr>
              <a:xfrm>
                <a:off x="-36512" y="0"/>
                <a:ext cx="9180512" cy="6453336"/>
                <a:chOff x="-36512" y="0"/>
                <a:chExt cx="9180512" cy="6453336"/>
              </a:xfrm>
            </p:grpSpPr>
            <p:sp>
              <p:nvSpPr>
                <p:cNvPr id="17" name="직사각형 16"/>
                <p:cNvSpPr/>
                <p:nvPr/>
              </p:nvSpPr>
              <p:spPr>
                <a:xfrm>
                  <a:off x="4860032" y="0"/>
                  <a:ext cx="4283968" cy="9432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8" name="직사각형 17"/>
                <p:cNvSpPr/>
                <p:nvPr/>
              </p:nvSpPr>
              <p:spPr>
                <a:xfrm>
                  <a:off x="-36512" y="6388173"/>
                  <a:ext cx="4139952" cy="65163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4" name="직사각형 13"/>
              <p:cNvSpPr/>
              <p:nvPr/>
            </p:nvSpPr>
            <p:spPr>
              <a:xfrm>
                <a:off x="6200717" y="241484"/>
                <a:ext cx="2815194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ko-KR" sz="2800" b="1" spc="300" dirty="0" smtClean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solidFill>
                      <a:srgbClr val="0070C0"/>
                    </a:soli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Unit 3</a:t>
                </a:r>
                <a:r>
                  <a:rPr lang="en-US" altLang="ko-KR" sz="2800" b="1" cap="none" spc="300" dirty="0" smtClean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solidFill>
                      <a:srgbClr val="0070C0"/>
                    </a:soli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/pg.26</a:t>
                </a:r>
                <a:endParaRPr lang="en-US" altLang="ko-KR" sz="2800" b="1" cap="none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solidFill>
                    <a:srgbClr val="0070C0"/>
                  </a:soli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51520" y="6453336"/>
              <a:ext cx="40147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Explorer 7 </a:t>
              </a:r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- Teacher’s Materials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51520" y="764704"/>
            <a:ext cx="4608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Arial" pitchFamily="34" charset="0"/>
                <a:cs typeface="Arial" pitchFamily="34" charset="0"/>
              </a:rPr>
              <a:t>Fill in the blanks and practice with your friends.</a:t>
            </a:r>
            <a:endParaRPr lang="ko-KR" altLang="en-US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75673" y="3789040"/>
            <a:ext cx="54312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Lucy: ___________________________ </a:t>
            </a:r>
            <a:r>
              <a:rPr lang="en-US" altLang="ko-KR" dirty="0"/>
              <a:t>on a family trip</a:t>
            </a:r>
            <a:r>
              <a:rPr lang="en-US" altLang="ko-KR" dirty="0" smtClean="0"/>
              <a:t>?</a:t>
            </a:r>
            <a:endParaRPr lang="ko-KR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259632" y="4499828"/>
            <a:ext cx="424827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Lucy: _______________________ </a:t>
            </a:r>
            <a:r>
              <a:rPr lang="en-US" altLang="ko-KR" dirty="0"/>
              <a:t>this time?</a:t>
            </a:r>
          </a:p>
          <a:p>
            <a:endParaRPr lang="ko-KR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1259632" y="4859868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altLang="ko-KR" dirty="0"/>
              <a:t>Joan : We went to Australia.</a:t>
            </a:r>
            <a:endParaRPr lang="ko-KR" altLang="ko-KR" dirty="0"/>
          </a:p>
        </p:txBody>
      </p:sp>
      <p:sp>
        <p:nvSpPr>
          <p:cNvPr id="32" name="눈물 방울 31"/>
          <p:cNvSpPr/>
          <p:nvPr/>
        </p:nvSpPr>
        <p:spPr>
          <a:xfrm>
            <a:off x="611560" y="1259468"/>
            <a:ext cx="432048" cy="432048"/>
          </a:xfrm>
          <a:prstGeom prst="teardrop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눈물 방울 32"/>
          <p:cNvSpPr/>
          <p:nvPr/>
        </p:nvSpPr>
        <p:spPr>
          <a:xfrm>
            <a:off x="683568" y="3573016"/>
            <a:ext cx="432048" cy="432048"/>
          </a:xfrm>
          <a:prstGeom prst="teardrop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2051720" y="1835532"/>
            <a:ext cx="22916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Have you ever been</a:t>
            </a:r>
            <a:endParaRPr lang="ko-KR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2051720" y="4499828"/>
            <a:ext cx="21037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Where did you go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1259632" y="5301208"/>
            <a:ext cx="415608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Lucy: </a:t>
            </a:r>
            <a:r>
              <a:rPr lang="en-US" altLang="ko-KR" dirty="0"/>
              <a:t>What did you do in Australia?</a:t>
            </a:r>
            <a:endParaRPr lang="ko-KR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1763688" y="1863408"/>
            <a:ext cx="365202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___________________________to </a:t>
            </a:r>
            <a:r>
              <a:rPr lang="en-US" altLang="ko-KR" dirty="0"/>
              <a:t>Italy?</a:t>
            </a:r>
            <a:endParaRPr lang="ko-KR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201257" y="3070701"/>
            <a:ext cx="55790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Joan</a:t>
            </a:r>
            <a:r>
              <a:rPr lang="en-US" altLang="ko-KR" dirty="0" smtClean="0"/>
              <a:t>: Yes</a:t>
            </a:r>
            <a:r>
              <a:rPr lang="en-US" altLang="ko-KR" dirty="0"/>
              <a:t>, I have. I often </a:t>
            </a:r>
            <a:r>
              <a:rPr lang="en-US" altLang="ko-KR" dirty="0" smtClean="0"/>
              <a:t>____________________________.</a:t>
            </a:r>
            <a:endParaRPr lang="ko-KR" alt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4127506" y="3059668"/>
            <a:ext cx="2964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go on a family trip</a:t>
            </a:r>
            <a:endParaRPr lang="ko-KR" alt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1979712" y="3779748"/>
            <a:ext cx="4866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How often do you go</a:t>
            </a:r>
            <a:endParaRPr lang="en-US" altLang="ko-KR" dirty="0" smtClean="0"/>
          </a:p>
        </p:txBody>
      </p:sp>
      <p:sp>
        <p:nvSpPr>
          <p:cNvPr id="34" name="TextBox 33"/>
          <p:cNvSpPr txBox="1"/>
          <p:nvPr/>
        </p:nvSpPr>
        <p:spPr>
          <a:xfrm>
            <a:off x="2233333" y="4077072"/>
            <a:ext cx="14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Twice a year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2267744" y="5723964"/>
            <a:ext cx="14446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saw animals</a:t>
            </a:r>
            <a:endParaRPr lang="ko-KR" alt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1259632" y="4139788"/>
            <a:ext cx="26820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Joan : </a:t>
            </a:r>
            <a:r>
              <a:rPr lang="en-US" altLang="ko-KR" dirty="0" smtClean="0"/>
              <a:t>_________________.</a:t>
            </a:r>
            <a:endParaRPr lang="ko-KR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1259632" y="5723964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Joan : I </a:t>
            </a:r>
            <a:r>
              <a:rPr lang="en-US" altLang="ko-KR" dirty="0" smtClean="0"/>
              <a:t>________________. </a:t>
            </a:r>
            <a:endParaRPr lang="ko-KR" altLang="en-US" dirty="0"/>
          </a:p>
        </p:txBody>
      </p:sp>
      <p:sp>
        <p:nvSpPr>
          <p:cNvPr id="39" name="TextBox 38"/>
          <p:cNvSpPr txBox="1"/>
          <p:nvPr/>
        </p:nvSpPr>
        <p:spPr>
          <a:xfrm>
            <a:off x="1187624" y="1412776"/>
            <a:ext cx="38094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Joan: I'm </a:t>
            </a:r>
            <a:r>
              <a:rPr lang="en-US" altLang="ko-KR" dirty="0"/>
              <a:t>going to Italy next week.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345328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8" grpId="0"/>
      <p:bldP spid="48" grpId="0"/>
      <p:bldP spid="34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모서리가 둥근 직사각형 36"/>
          <p:cNvSpPr/>
          <p:nvPr/>
        </p:nvSpPr>
        <p:spPr>
          <a:xfrm>
            <a:off x="1043608" y="3491716"/>
            <a:ext cx="7344816" cy="267358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모서리가 둥근 직사각형 35"/>
          <p:cNvSpPr/>
          <p:nvPr/>
        </p:nvSpPr>
        <p:spPr>
          <a:xfrm>
            <a:off x="1043608" y="980728"/>
            <a:ext cx="7344816" cy="237626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980728"/>
            <a:ext cx="7200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altLang="ko-KR" dirty="0" smtClean="0"/>
              <a:t>Lucy: _____________________ </a:t>
            </a:r>
            <a:r>
              <a:rPr lang="en-US" altLang="ko-KR" dirty="0"/>
              <a:t>Italy before?</a:t>
            </a:r>
            <a:endParaRPr lang="ko-KR" altLang="ko-KR" dirty="0"/>
          </a:p>
        </p:txBody>
      </p:sp>
      <p:sp>
        <p:nvSpPr>
          <p:cNvPr id="6" name="TextBox 5"/>
          <p:cNvSpPr txBox="1"/>
          <p:nvPr/>
        </p:nvSpPr>
        <p:spPr>
          <a:xfrm>
            <a:off x="1187624" y="1340768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altLang="ko-KR" dirty="0" smtClean="0"/>
              <a:t>Joan: Yes, </a:t>
            </a:r>
            <a:r>
              <a:rPr lang="en-US" altLang="ko-KR" dirty="0"/>
              <a:t>I have.</a:t>
            </a:r>
            <a:endParaRPr lang="ko-KR" altLang="ko-KR" dirty="0"/>
          </a:p>
        </p:txBody>
      </p:sp>
      <p:grpSp>
        <p:nvGrpSpPr>
          <p:cNvPr id="8" name="그룹 7"/>
          <p:cNvGrpSpPr/>
          <p:nvPr/>
        </p:nvGrpSpPr>
        <p:grpSpPr>
          <a:xfrm>
            <a:off x="-36512" y="0"/>
            <a:ext cx="9180512" cy="6791890"/>
            <a:chOff x="-36512" y="0"/>
            <a:chExt cx="9180512" cy="6791890"/>
          </a:xfrm>
        </p:grpSpPr>
        <p:grpSp>
          <p:nvGrpSpPr>
            <p:cNvPr id="9" name="그룹 40"/>
            <p:cNvGrpSpPr/>
            <p:nvPr/>
          </p:nvGrpSpPr>
          <p:grpSpPr>
            <a:xfrm>
              <a:off x="-36512" y="0"/>
              <a:ext cx="9180512" cy="6453336"/>
              <a:chOff x="-36512" y="0"/>
              <a:chExt cx="9180512" cy="6453336"/>
            </a:xfrm>
          </p:grpSpPr>
          <p:grpSp>
            <p:nvGrpSpPr>
              <p:cNvPr id="14" name="그룹 47"/>
              <p:cNvGrpSpPr/>
              <p:nvPr/>
            </p:nvGrpSpPr>
            <p:grpSpPr>
              <a:xfrm>
                <a:off x="-36512" y="0"/>
                <a:ext cx="9180512" cy="6453336"/>
                <a:chOff x="-36512" y="0"/>
                <a:chExt cx="9180512" cy="6453336"/>
              </a:xfrm>
            </p:grpSpPr>
            <p:sp>
              <p:nvSpPr>
                <p:cNvPr id="15" name="직사각형 14"/>
                <p:cNvSpPr/>
                <p:nvPr/>
              </p:nvSpPr>
              <p:spPr>
                <a:xfrm>
                  <a:off x="4860032" y="0"/>
                  <a:ext cx="4283968" cy="9432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6" name="직사각형 15"/>
                <p:cNvSpPr/>
                <p:nvPr/>
              </p:nvSpPr>
              <p:spPr>
                <a:xfrm>
                  <a:off x="-36512" y="6388173"/>
                  <a:ext cx="4139952" cy="65163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2" name="직사각형 11"/>
              <p:cNvSpPr/>
              <p:nvPr/>
            </p:nvSpPr>
            <p:spPr>
              <a:xfrm>
                <a:off x="6200717" y="241484"/>
                <a:ext cx="2815194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ko-KR" sz="2800" b="1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Unit </a:t>
                </a:r>
                <a:r>
                  <a:rPr lang="en-US" altLang="ko-KR" sz="2800" b="1" spc="300" dirty="0" smtClean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3/pg.27</a:t>
                </a:r>
                <a:endParaRPr lang="en-US" altLang="ko-KR" sz="2800" b="1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251520" y="6453336"/>
              <a:ext cx="40147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Explorer 7 </a:t>
              </a:r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- Teacher’s Materials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201742" y="3717032"/>
            <a:ext cx="70426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altLang="ko-KR" dirty="0" smtClean="0"/>
              <a:t>Joan: I </a:t>
            </a:r>
            <a:r>
              <a:rPr lang="en-US" altLang="ko-KR" dirty="0"/>
              <a:t>have also </a:t>
            </a:r>
            <a:r>
              <a:rPr lang="en-US" altLang="ko-KR" dirty="0" smtClean="0"/>
              <a:t>_____________________. </a:t>
            </a:r>
            <a:r>
              <a:rPr lang="en-US" altLang="ko-KR" dirty="0"/>
              <a:t>I saw the Taj Mahal. It means </a:t>
            </a:r>
            <a:r>
              <a:rPr lang="en-US" altLang="ko-KR" dirty="0" smtClean="0"/>
              <a:t>___________________.</a:t>
            </a:r>
            <a:endParaRPr lang="en-US" altLang="ko-KR" dirty="0"/>
          </a:p>
        </p:txBody>
      </p:sp>
      <p:sp>
        <p:nvSpPr>
          <p:cNvPr id="22" name="눈물 방울 21"/>
          <p:cNvSpPr/>
          <p:nvPr/>
        </p:nvSpPr>
        <p:spPr>
          <a:xfrm>
            <a:off x="755576" y="1052736"/>
            <a:ext cx="432048" cy="432048"/>
          </a:xfrm>
          <a:prstGeom prst="teardrop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눈물 방울 22"/>
          <p:cNvSpPr/>
          <p:nvPr/>
        </p:nvSpPr>
        <p:spPr>
          <a:xfrm>
            <a:off x="755575" y="3573016"/>
            <a:ext cx="440689" cy="432048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87624" y="4490536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Lucy: Is </a:t>
            </a:r>
            <a:r>
              <a:rPr lang="en-US" altLang="ko-KR" dirty="0"/>
              <a:t>it a palace?</a:t>
            </a:r>
            <a:endParaRPr lang="ko-KR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1187624" y="2060848"/>
            <a:ext cx="738272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Joan: Last </a:t>
            </a:r>
            <a:r>
              <a:rPr lang="en-US" altLang="ko-KR" dirty="0"/>
              <a:t>year. Italy </a:t>
            </a:r>
            <a:r>
              <a:rPr lang="en-US" altLang="ko-KR" dirty="0" smtClean="0"/>
              <a:t>_______________ </a:t>
            </a:r>
            <a:r>
              <a:rPr lang="en-US" altLang="ko-KR" dirty="0"/>
              <a:t>the middle of Southern Europe. </a:t>
            </a:r>
            <a:endParaRPr lang="en-US" altLang="ko-KR" dirty="0" smtClean="0"/>
          </a:p>
          <a:p>
            <a:r>
              <a:rPr lang="en-US" altLang="ko-KR" dirty="0" smtClean="0"/>
              <a:t>There </a:t>
            </a:r>
            <a:r>
              <a:rPr lang="en-US" altLang="ko-KR" dirty="0"/>
              <a:t>are some famous cities in Italy. Pizza and spaghetti are the </a:t>
            </a:r>
            <a:endParaRPr lang="en-US" altLang="ko-KR" dirty="0" smtClean="0"/>
          </a:p>
          <a:p>
            <a:r>
              <a:rPr lang="en-US" altLang="ko-KR" dirty="0" smtClean="0"/>
              <a:t>___________________________. </a:t>
            </a:r>
            <a:r>
              <a:rPr lang="en-US" altLang="ko-KR" dirty="0"/>
              <a:t>We visited many historic places in Rome. </a:t>
            </a:r>
            <a:endParaRPr lang="en-US" altLang="ko-KR" dirty="0" smtClean="0"/>
          </a:p>
          <a:p>
            <a:r>
              <a:rPr lang="en-US" altLang="ko-KR" dirty="0" smtClean="0"/>
              <a:t>I </a:t>
            </a:r>
            <a:r>
              <a:rPr lang="en-US" altLang="ko-KR" dirty="0"/>
              <a:t>can still remember the beautiful Mediterranean Sea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1241271" y="2564904"/>
            <a:ext cx="27546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well-known Italian </a:t>
            </a:r>
            <a:r>
              <a:rPr lang="en-US" altLang="ko-KR" dirty="0" smtClean="0"/>
              <a:t>foods</a:t>
            </a:r>
            <a:endParaRPr lang="ko-KR" alt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1187624" y="5014917"/>
            <a:ext cx="71287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Joan: No</a:t>
            </a:r>
            <a:r>
              <a:rPr lang="en-US" altLang="ko-KR" dirty="0"/>
              <a:t>, it's the tomb of an Indian king and his wife. </a:t>
            </a:r>
            <a:endParaRPr lang="en-US" altLang="ko-KR" dirty="0" smtClean="0"/>
          </a:p>
          <a:p>
            <a:r>
              <a:rPr lang="en-US" altLang="ko-KR" dirty="0" smtClean="0"/>
              <a:t>It's ________________________________ </a:t>
            </a:r>
            <a:r>
              <a:rPr lang="en-US" altLang="ko-KR" dirty="0"/>
              <a:t>tombs in the world.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3474910" y="2051556"/>
            <a:ext cx="14571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is located in</a:t>
            </a:r>
            <a:endParaRPr lang="ko-KR" alt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3203848" y="3707740"/>
            <a:ext cx="15933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been to India</a:t>
            </a:r>
            <a:endParaRPr lang="ko-KR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1187624" y="1700808"/>
            <a:ext cx="14991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Lucy: When</a:t>
            </a:r>
            <a:r>
              <a:rPr lang="en-US" altLang="ko-KR" dirty="0"/>
              <a:t>?</a:t>
            </a:r>
            <a:endParaRPr lang="ko-KR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1907704" y="971436"/>
            <a:ext cx="20683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Have you been to</a:t>
            </a:r>
            <a:endParaRPr lang="ko-KR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2051720" y="3995772"/>
            <a:ext cx="3192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"Crown Palace"</a:t>
            </a:r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1759564" y="5291916"/>
            <a:ext cx="28844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one of the most beautiful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20150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2" grpId="0"/>
      <p:bldP spid="45" grpId="0"/>
      <p:bldP spid="31" grpId="0"/>
      <p:bldP spid="34" grpId="0"/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그룹 3"/>
          <p:cNvGrpSpPr/>
          <p:nvPr/>
        </p:nvGrpSpPr>
        <p:grpSpPr>
          <a:xfrm>
            <a:off x="-36512" y="0"/>
            <a:ext cx="9217024" cy="6791890"/>
            <a:chOff x="-36512" y="0"/>
            <a:chExt cx="9217024" cy="6791890"/>
          </a:xfrm>
        </p:grpSpPr>
        <p:sp>
          <p:nvSpPr>
            <p:cNvPr id="5" name="직사각형 4"/>
            <p:cNvSpPr/>
            <p:nvPr/>
          </p:nvSpPr>
          <p:spPr>
            <a:xfrm>
              <a:off x="5684042" y="188640"/>
              <a:ext cx="3496470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ko-KR" sz="2800" b="1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Unit </a:t>
              </a:r>
              <a:r>
                <a:rPr lang="en-US" altLang="ko-KR" sz="2800" b="1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3</a:t>
              </a:r>
              <a:r>
                <a:rPr lang="en-US" altLang="ko-KR" sz="2800" b="1" cap="none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/pg.30-31</a:t>
              </a:r>
              <a:endParaRPr lang="en-US" altLang="ko-KR" sz="28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endParaRPr>
            </a:p>
          </p:txBody>
        </p:sp>
        <p:grpSp>
          <p:nvGrpSpPr>
            <p:cNvPr id="9" name="그룹 3"/>
            <p:cNvGrpSpPr/>
            <p:nvPr/>
          </p:nvGrpSpPr>
          <p:grpSpPr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10" name="직사각형 9"/>
              <p:cNvSpPr/>
              <p:nvPr/>
            </p:nvSpPr>
            <p:spPr>
              <a:xfrm>
                <a:off x="4860032" y="0"/>
                <a:ext cx="4283968" cy="9432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11" name="직사각형 10"/>
              <p:cNvSpPr/>
              <p:nvPr/>
            </p:nvSpPr>
            <p:spPr>
              <a:xfrm>
                <a:off x="-36512" y="6388173"/>
                <a:ext cx="4139952" cy="6516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7" name="TextBox 6"/>
            <p:cNvSpPr txBox="1"/>
            <p:nvPr/>
          </p:nvSpPr>
          <p:spPr>
            <a:xfrm>
              <a:off x="269268" y="6453336"/>
              <a:ext cx="437474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Explorer 7 - Teacher’s Materials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2" name="모서리가 둥근 사각형 설명선 11"/>
          <p:cNvSpPr/>
          <p:nvPr/>
        </p:nvSpPr>
        <p:spPr>
          <a:xfrm>
            <a:off x="2771800" y="1988840"/>
            <a:ext cx="4608512" cy="576064"/>
          </a:xfrm>
          <a:prstGeom prst="wedgeRoundRectCallout">
            <a:avLst>
              <a:gd name="adj1" fmla="val -31931"/>
              <a:gd name="adj2" fmla="val 47151"/>
              <a:gd name="adj3" fmla="val 16667"/>
            </a:avLst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1520" y="744959"/>
            <a:ext cx="4608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+mn-ea"/>
                <a:cs typeface="Arial" pitchFamily="34" charset="0"/>
              </a:rPr>
              <a:t>Look and </a:t>
            </a:r>
            <a:r>
              <a:rPr lang="en-US" altLang="ko-KR" sz="1400" b="1" dirty="0" smtClean="0">
                <a:latin typeface="+mn-ea"/>
              </a:rPr>
              <a:t>practice</a:t>
            </a:r>
            <a:r>
              <a:rPr lang="en-US" altLang="ko-KR" sz="1400" b="1" dirty="0" smtClean="0">
                <a:latin typeface="+mn-ea"/>
                <a:cs typeface="Arial" pitchFamily="34" charset="0"/>
              </a:rPr>
              <a:t>.</a:t>
            </a:r>
            <a:endParaRPr lang="ko-KR" altLang="en-US" sz="1400" b="1" dirty="0">
              <a:latin typeface="+mn-ea"/>
              <a:cs typeface="Arial" pitchFamily="34" charset="0"/>
            </a:endParaRPr>
          </a:p>
        </p:txBody>
      </p:sp>
      <p:sp>
        <p:nvSpPr>
          <p:cNvPr id="17" name="모서리가 둥근 사각형 설명선 16"/>
          <p:cNvSpPr/>
          <p:nvPr/>
        </p:nvSpPr>
        <p:spPr>
          <a:xfrm>
            <a:off x="1691680" y="3068960"/>
            <a:ext cx="4608512" cy="576064"/>
          </a:xfrm>
          <a:prstGeom prst="wedgeRoundRectCallout">
            <a:avLst>
              <a:gd name="adj1" fmla="val -30922"/>
              <a:gd name="adj2" fmla="val 47150"/>
              <a:gd name="adj3" fmla="val 16667"/>
            </a:avLst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모서리가 둥근 사각형 설명선 17"/>
          <p:cNvSpPr/>
          <p:nvPr/>
        </p:nvSpPr>
        <p:spPr>
          <a:xfrm>
            <a:off x="1691681" y="3861048"/>
            <a:ext cx="4604526" cy="576064"/>
          </a:xfrm>
          <a:prstGeom prst="wedgeRoundRectCallout">
            <a:avLst>
              <a:gd name="adj1" fmla="val 26209"/>
              <a:gd name="adj2" fmla="val 44350"/>
              <a:gd name="adj3" fmla="val 16667"/>
            </a:avLst>
          </a:prstGeom>
          <a:ln/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2928874" y="2119621"/>
            <a:ext cx="13315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Yes, I have.</a:t>
            </a:r>
            <a:endParaRPr lang="ko-KR" alt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1928371" y="3160506"/>
            <a:ext cx="40837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altLang="ko-KR" b="1" dirty="0" smtClean="0"/>
              <a:t>_________________________ </a:t>
            </a:r>
            <a:r>
              <a:rPr lang="en-US" altLang="ko-KR" dirty="0" smtClean="0"/>
              <a:t>to Rome?</a:t>
            </a:r>
            <a:endParaRPr lang="ko-KR" altLang="ko-KR" dirty="0"/>
          </a:p>
        </p:txBody>
      </p:sp>
      <p:sp>
        <p:nvSpPr>
          <p:cNvPr id="21" name="모서리가 둥근 사각형 설명선 20"/>
          <p:cNvSpPr/>
          <p:nvPr/>
        </p:nvSpPr>
        <p:spPr>
          <a:xfrm>
            <a:off x="2914189" y="4755776"/>
            <a:ext cx="4682147" cy="576064"/>
          </a:xfrm>
          <a:prstGeom prst="wedgeRoundRectCallout">
            <a:avLst>
              <a:gd name="adj1" fmla="val -30878"/>
              <a:gd name="adj2" fmla="val 44460"/>
              <a:gd name="adj3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2" name="모서리가 둥근 사각형 설명선 21"/>
          <p:cNvSpPr/>
          <p:nvPr/>
        </p:nvSpPr>
        <p:spPr>
          <a:xfrm>
            <a:off x="2928874" y="5528763"/>
            <a:ext cx="4667462" cy="648072"/>
          </a:xfrm>
          <a:prstGeom prst="wedgeRoundRectCallout">
            <a:avLst>
              <a:gd name="adj1" fmla="val 29960"/>
              <a:gd name="adj2" fmla="val 41535"/>
              <a:gd name="adj3" fmla="val 1666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059833" y="4869160"/>
            <a:ext cx="343042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atinLnBrk="0"/>
            <a:r>
              <a:rPr lang="en-US" altLang="ko-KR" b="1" dirty="0" smtClean="0"/>
              <a:t>_______________________</a:t>
            </a:r>
            <a:r>
              <a:rPr lang="en-US" altLang="ko-KR" dirty="0" smtClean="0"/>
              <a:t> </a:t>
            </a:r>
            <a:r>
              <a:rPr lang="en-US" altLang="ko-KR" dirty="0"/>
              <a:t>to </a:t>
            </a:r>
            <a:r>
              <a:rPr lang="en-US" altLang="ko-KR" dirty="0" smtClean="0"/>
              <a:t>India?</a:t>
            </a:r>
            <a:endParaRPr lang="ko-KR" altLang="ko-KR" dirty="0"/>
          </a:p>
        </p:txBody>
      </p:sp>
      <p:sp>
        <p:nvSpPr>
          <p:cNvPr id="24" name="TextBox 23"/>
          <p:cNvSpPr txBox="1"/>
          <p:nvPr/>
        </p:nvSpPr>
        <p:spPr>
          <a:xfrm>
            <a:off x="2109999" y="3138332"/>
            <a:ext cx="2217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Has she ever been</a:t>
            </a:r>
            <a:endParaRPr lang="ko-KR" altLang="en-US" dirty="0"/>
          </a:p>
        </p:txBody>
      </p:sp>
      <p:sp>
        <p:nvSpPr>
          <p:cNvPr id="30" name="모서리가 둥근 사각형 설명선 29"/>
          <p:cNvSpPr/>
          <p:nvPr/>
        </p:nvSpPr>
        <p:spPr>
          <a:xfrm>
            <a:off x="2771800" y="1196752"/>
            <a:ext cx="4608512" cy="576064"/>
          </a:xfrm>
          <a:prstGeom prst="wedgeRoundRectCallout">
            <a:avLst>
              <a:gd name="adj1" fmla="val -31931"/>
              <a:gd name="adj2" fmla="val 47151"/>
              <a:gd name="adj3" fmla="val 16667"/>
            </a:avLst>
          </a:prstGeom>
          <a:ln/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latinLnBrk="0"/>
            <a:r>
              <a:rPr lang="en-US" altLang="ko-KR" b="1" dirty="0" smtClean="0"/>
              <a:t>___________________________</a:t>
            </a:r>
            <a:r>
              <a:rPr lang="en-US" altLang="ko-KR" dirty="0" smtClean="0"/>
              <a:t> </a:t>
            </a:r>
            <a:r>
              <a:rPr lang="en-US" altLang="ko-KR" dirty="0"/>
              <a:t>to </a:t>
            </a:r>
            <a:r>
              <a:rPr lang="en-US" altLang="ko-KR" dirty="0" smtClean="0"/>
              <a:t>Paris?</a:t>
            </a:r>
            <a:endParaRPr lang="ko-KR" altLang="ko-KR" dirty="0"/>
          </a:p>
        </p:txBody>
      </p:sp>
      <p:pic>
        <p:nvPicPr>
          <p:cNvPr id="6" name="그림 5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819544" y="4755776"/>
            <a:ext cx="1627200" cy="144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8" name="그림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26621" y="3059533"/>
            <a:ext cx="2082520" cy="144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26" name="그림 2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9821" y="1228780"/>
            <a:ext cx="1626923" cy="144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31" name="TextBox 30"/>
          <p:cNvSpPr txBox="1"/>
          <p:nvPr/>
        </p:nvSpPr>
        <p:spPr>
          <a:xfrm>
            <a:off x="1925616" y="3929788"/>
            <a:ext cx="1739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No, she hasn’t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3253510" y="4859868"/>
            <a:ext cx="211057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Has </a:t>
            </a:r>
            <a:r>
              <a:rPr lang="en-US" altLang="ko-KR" b="1" dirty="0" smtClean="0"/>
              <a:t>he </a:t>
            </a:r>
            <a:r>
              <a:rPr lang="en-US" altLang="ko-KR" b="1" dirty="0"/>
              <a:t>ever been</a:t>
            </a:r>
            <a:endParaRPr lang="ko-KR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3054769" y="5723964"/>
            <a:ext cx="13907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Yes, he has.</a:t>
            </a:r>
            <a:endParaRPr lang="ko-KR" altLang="en-US" dirty="0"/>
          </a:p>
        </p:txBody>
      </p:sp>
      <p:sp>
        <p:nvSpPr>
          <p:cNvPr id="16" name="TextBox 15"/>
          <p:cNvSpPr txBox="1"/>
          <p:nvPr/>
        </p:nvSpPr>
        <p:spPr>
          <a:xfrm>
            <a:off x="2914189" y="1268760"/>
            <a:ext cx="23893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b="1" dirty="0"/>
              <a:t>Have you ever been</a:t>
            </a:r>
            <a:endParaRPr lang="ko-KR" alt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2033464" y="2276872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>
                <a:solidFill>
                  <a:srgbClr val="FF0000"/>
                </a:solidFill>
              </a:rPr>
              <a:t>O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2033464" y="5820590"/>
            <a:ext cx="4235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>
                <a:solidFill>
                  <a:srgbClr val="FF0000"/>
                </a:solidFill>
              </a:rPr>
              <a:t>O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182664" y="4005064"/>
            <a:ext cx="38504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2400" b="1" dirty="0">
                <a:solidFill>
                  <a:srgbClr val="FF0000"/>
                </a:solidFill>
              </a:rPr>
              <a:t>X</a:t>
            </a:r>
            <a:endParaRPr lang="ko-KR" altLang="en-US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999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31" grpId="0"/>
      <p:bldP spid="32" grpId="0"/>
      <p:bldP spid="33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/>
          <p:cNvSpPr/>
          <p:nvPr/>
        </p:nvSpPr>
        <p:spPr>
          <a:xfrm>
            <a:off x="-18256" y="6421228"/>
            <a:ext cx="4139952" cy="65163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직사각형 6"/>
          <p:cNvSpPr/>
          <p:nvPr/>
        </p:nvSpPr>
        <p:spPr>
          <a:xfrm>
            <a:off x="6143636" y="214290"/>
            <a:ext cx="2815194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sz="2800" b="1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Unit</a:t>
            </a:r>
            <a:r>
              <a:rPr lang="en-US" altLang="ko-KR" sz="2800" b="1" cap="none" spc="300" dirty="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rPr>
              <a:t> 3/pg.32</a:t>
            </a:r>
          </a:p>
        </p:txBody>
      </p:sp>
      <p:sp>
        <p:nvSpPr>
          <p:cNvPr id="8" name="TextBox 41"/>
          <p:cNvSpPr txBox="1"/>
          <p:nvPr/>
        </p:nvSpPr>
        <p:spPr>
          <a:xfrm>
            <a:off x="287524" y="6486391"/>
            <a:ext cx="45725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ko-KR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rPr>
              <a:t>Explorer 7 - Teacher’s Materials</a:t>
            </a:r>
            <a:endParaRPr lang="ko-KR" altLang="en-US" sz="1600" b="1" dirty="0">
              <a:solidFill>
                <a:schemeClr val="tx1">
                  <a:lumMod val="65000"/>
                  <a:lumOff val="3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70713" y="1423372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</a:rPr>
              <a:t>Have</a:t>
            </a:r>
            <a:r>
              <a:rPr lang="en-US" altLang="ko-KR" dirty="0"/>
              <a:t> they ever </a:t>
            </a:r>
            <a:r>
              <a:rPr lang="en-US" altLang="ko-KR" dirty="0">
                <a:solidFill>
                  <a:srgbClr val="FF0000"/>
                </a:solidFill>
              </a:rPr>
              <a:t>swum</a:t>
            </a:r>
            <a:r>
              <a:rPr lang="en-US" altLang="ko-KR" dirty="0"/>
              <a:t> in the lake?</a:t>
            </a:r>
            <a:endParaRPr lang="ko-KR" altLang="en-US" sz="2000" b="1" dirty="0">
              <a:solidFill>
                <a:srgbClr val="0070C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870713" y="2586239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</a:rPr>
              <a:t>Have</a:t>
            </a:r>
            <a:r>
              <a:rPr lang="en-US" altLang="ko-KR" dirty="0" smtClean="0"/>
              <a:t> you </a:t>
            </a:r>
            <a:r>
              <a:rPr lang="en-US" altLang="ko-KR" dirty="0"/>
              <a:t>ever </a:t>
            </a:r>
            <a:r>
              <a:rPr lang="en-US" altLang="ko-KR" dirty="0">
                <a:solidFill>
                  <a:srgbClr val="FF0000"/>
                </a:solidFill>
              </a:rPr>
              <a:t>baked</a:t>
            </a:r>
            <a:r>
              <a:rPr lang="en-US" altLang="ko-KR" dirty="0"/>
              <a:t> cookies?</a:t>
            </a:r>
            <a:endParaRPr lang="ko-KR" altLang="en-US" sz="2000" b="1" dirty="0">
              <a:solidFill>
                <a:srgbClr val="0070C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2870713" y="1937807"/>
            <a:ext cx="49685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Yes, </a:t>
            </a:r>
            <a:r>
              <a:rPr lang="en-US" altLang="ko-KR" dirty="0"/>
              <a:t>they</a:t>
            </a:r>
            <a:r>
              <a:rPr lang="en-US" altLang="ko-KR" dirty="0" smtClean="0"/>
              <a:t> </a:t>
            </a:r>
            <a:r>
              <a:rPr lang="en-US" altLang="ko-KR" dirty="0">
                <a:solidFill>
                  <a:srgbClr val="FF0000"/>
                </a:solidFill>
              </a:rPr>
              <a:t>have</a:t>
            </a:r>
            <a:r>
              <a:rPr lang="en-US" altLang="ko-KR" dirty="0"/>
              <a:t>.</a:t>
            </a:r>
            <a:endParaRPr lang="ko-KR" altLang="en-US" sz="2200" b="1" dirty="0">
              <a:solidFill>
                <a:schemeClr val="bg1">
                  <a:lumMod val="50000"/>
                </a:schemeClr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870713" y="3151055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No, I </a:t>
            </a:r>
            <a:r>
              <a:rPr lang="en-US" altLang="ko-KR" dirty="0">
                <a:solidFill>
                  <a:srgbClr val="FF0000"/>
                </a:solidFill>
              </a:rPr>
              <a:t>haven’t</a:t>
            </a:r>
            <a:r>
              <a:rPr lang="en-US" altLang="ko-KR" dirty="0"/>
              <a:t>.</a:t>
            </a:r>
            <a:endParaRPr lang="ko-KR" altLang="en-US" sz="2200" b="1" dirty="0">
              <a:solidFill>
                <a:schemeClr val="bg1">
                  <a:lumMod val="50000"/>
                </a:schemeClr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95536" y="960983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>
                <a:latin typeface="+mn-ea"/>
                <a:cs typeface="Arial" pitchFamily="34" charset="0"/>
              </a:rPr>
              <a:t>Look and </a:t>
            </a:r>
            <a:r>
              <a:rPr lang="en-US" altLang="ko-KR" sz="1400" b="1" dirty="0">
                <a:latin typeface="+mn-ea"/>
              </a:rPr>
              <a:t>practice</a:t>
            </a:r>
            <a:r>
              <a:rPr lang="en-US" altLang="ko-KR" sz="1400" b="1" dirty="0">
                <a:latin typeface="+mn-ea"/>
                <a:cs typeface="Arial" pitchFamily="34" charset="0"/>
              </a:rPr>
              <a:t>.</a:t>
            </a:r>
            <a:endParaRPr lang="ko-KR" altLang="en-US" sz="1400" b="1" dirty="0">
              <a:latin typeface="+mn-ea"/>
              <a:cs typeface="Arial" pitchFamily="34" charset="0"/>
            </a:endParaRPr>
          </a:p>
        </p:txBody>
      </p:sp>
      <p:sp>
        <p:nvSpPr>
          <p:cNvPr id="50" name="직사각형 49"/>
          <p:cNvSpPr/>
          <p:nvPr/>
        </p:nvSpPr>
        <p:spPr>
          <a:xfrm>
            <a:off x="4860032" y="0"/>
            <a:ext cx="4283968" cy="9432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ko-KR" altLang="en-US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2877055" y="4005064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altLang="ko-KR" dirty="0" smtClean="0">
                <a:solidFill>
                  <a:srgbClr val="FF0000"/>
                </a:solidFill>
              </a:rPr>
              <a:t>Has</a:t>
            </a:r>
            <a:r>
              <a:rPr lang="en-US" altLang="ko-KR" dirty="0" smtClean="0"/>
              <a:t> she ever </a:t>
            </a:r>
            <a:r>
              <a:rPr lang="en-US" altLang="ko-KR" dirty="0">
                <a:solidFill>
                  <a:srgbClr val="FF0000"/>
                </a:solidFill>
              </a:rPr>
              <a:t>played</a:t>
            </a:r>
            <a:r>
              <a:rPr lang="en-US" altLang="ko-KR" dirty="0"/>
              <a:t> the flute?</a:t>
            </a:r>
            <a:endParaRPr lang="ko-KR" altLang="ko-KR" dirty="0"/>
          </a:p>
        </p:txBody>
      </p:sp>
      <p:sp>
        <p:nvSpPr>
          <p:cNvPr id="51" name="TextBox 50"/>
          <p:cNvSpPr txBox="1"/>
          <p:nvPr/>
        </p:nvSpPr>
        <p:spPr>
          <a:xfrm>
            <a:off x="2843808" y="4510281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Yes, she </a:t>
            </a:r>
            <a:r>
              <a:rPr lang="en-US" altLang="ko-KR" dirty="0">
                <a:solidFill>
                  <a:srgbClr val="FF0000"/>
                </a:solidFill>
              </a:rPr>
              <a:t>has</a:t>
            </a:r>
            <a:r>
              <a:rPr lang="en-US" altLang="ko-KR" dirty="0"/>
              <a:t>.</a:t>
            </a:r>
            <a:endParaRPr lang="ko-KR" altLang="en-US" sz="2200" b="1" dirty="0">
              <a:solidFill>
                <a:schemeClr val="bg1">
                  <a:lumMod val="50000"/>
                </a:schemeClr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2915816" y="5374377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FF0000"/>
                </a:solidFill>
              </a:rPr>
              <a:t>Has</a:t>
            </a:r>
            <a:r>
              <a:rPr lang="en-US" altLang="ko-KR" dirty="0"/>
              <a:t> he ever </a:t>
            </a:r>
            <a:r>
              <a:rPr lang="en-US" altLang="ko-KR" dirty="0">
                <a:solidFill>
                  <a:srgbClr val="FF0000"/>
                </a:solidFill>
              </a:rPr>
              <a:t>listened</a:t>
            </a:r>
            <a:r>
              <a:rPr lang="en-US" altLang="ko-KR" dirty="0"/>
              <a:t> to music?</a:t>
            </a:r>
            <a:endParaRPr lang="ko-KR" altLang="en-US" sz="2000" b="1" dirty="0">
              <a:solidFill>
                <a:srgbClr val="0070C0"/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2915816" y="5806425"/>
            <a:ext cx="46805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No, </a:t>
            </a:r>
            <a:r>
              <a:rPr lang="en-US" altLang="ko-KR" dirty="0" smtClean="0"/>
              <a:t>he </a:t>
            </a:r>
            <a:r>
              <a:rPr lang="en-US" altLang="ko-KR" dirty="0">
                <a:solidFill>
                  <a:srgbClr val="FF0000"/>
                </a:solidFill>
              </a:rPr>
              <a:t>hasn’t</a:t>
            </a:r>
            <a:r>
              <a:rPr lang="en-US" altLang="ko-KR" dirty="0"/>
              <a:t>.</a:t>
            </a:r>
            <a:endParaRPr lang="ko-KR" altLang="en-US" sz="2200" b="1" dirty="0">
              <a:solidFill>
                <a:schemeClr val="bg1">
                  <a:lumMod val="50000"/>
                </a:schemeClr>
              </a:solidFill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pic>
        <p:nvPicPr>
          <p:cNvPr id="2" name="그림 1"/>
          <p:cNvPicPr preferRelativeResize="0"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532833" y="5218493"/>
            <a:ext cx="1440000" cy="108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3" name="그림 2"/>
          <p:cNvPicPr preferRelativeResize="0">
            <a:picLocks/>
          </p:cNvPicPr>
          <p:nvPr/>
        </p:nvPicPr>
        <p:blipFill>
          <a:blip r:embed="rId3"/>
          <a:stretch>
            <a:fillRect/>
          </a:stretch>
        </p:blipFill>
        <p:spPr>
          <a:xfrm>
            <a:off x="549528" y="3936065"/>
            <a:ext cx="1440000" cy="108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4" name="그림 3"/>
          <p:cNvPicPr preferRelativeResize="0">
            <a:picLocks/>
          </p:cNvPicPr>
          <p:nvPr/>
        </p:nvPicPr>
        <p:blipFill>
          <a:blip r:embed="rId4"/>
          <a:stretch>
            <a:fillRect/>
          </a:stretch>
        </p:blipFill>
        <p:spPr>
          <a:xfrm>
            <a:off x="553647" y="2611055"/>
            <a:ext cx="1440000" cy="108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pic>
        <p:nvPicPr>
          <p:cNvPr id="9" name="그림 8"/>
          <p:cNvPicPr preferRelativeResize="0">
            <a:picLocks/>
          </p:cNvPicPr>
          <p:nvPr/>
        </p:nvPicPr>
        <p:blipFill>
          <a:blip r:embed="rId5"/>
          <a:stretch>
            <a:fillRect/>
          </a:stretch>
        </p:blipFill>
        <p:spPr>
          <a:xfrm>
            <a:off x="553647" y="1380788"/>
            <a:ext cx="1440000" cy="1080000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</p:pic>
      <p:sp>
        <p:nvSpPr>
          <p:cNvPr id="20" name="TextBox 19"/>
          <p:cNvSpPr txBox="1"/>
          <p:nvPr/>
        </p:nvSpPr>
        <p:spPr>
          <a:xfrm>
            <a:off x="1626237" y="3302750"/>
            <a:ext cx="3590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b="1" dirty="0">
                <a:solidFill>
                  <a:srgbClr val="FF0000"/>
                </a:solidFill>
              </a:rPr>
              <a:t>X</a:t>
            </a:r>
            <a:endParaRPr lang="ko-KR" altLang="en-US" sz="2200" b="1" dirty="0">
              <a:solidFill>
                <a:srgbClr val="FF0000"/>
              </a:solidFill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1613811" y="5900661"/>
            <a:ext cx="3590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b="1" dirty="0">
                <a:solidFill>
                  <a:srgbClr val="FF0000"/>
                </a:solidFill>
              </a:rPr>
              <a:t>X</a:t>
            </a:r>
            <a:endParaRPr lang="ko-KR" altLang="en-US" sz="2200" b="1" dirty="0">
              <a:solidFill>
                <a:srgbClr val="FF0000"/>
              </a:solidFill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1626237" y="2045579"/>
            <a:ext cx="3590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b="1" dirty="0" smtClean="0">
                <a:solidFill>
                  <a:srgbClr val="FF0000"/>
                </a:solidFill>
              </a:rPr>
              <a:t>O</a:t>
            </a:r>
            <a:endParaRPr lang="ko-KR" altLang="en-US" sz="2200" b="1" dirty="0">
              <a:solidFill>
                <a:srgbClr val="FF0000"/>
              </a:solidFill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613811" y="4625254"/>
            <a:ext cx="35902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b="1" dirty="0" smtClean="0">
                <a:solidFill>
                  <a:srgbClr val="FF0000"/>
                </a:solidFill>
              </a:rPr>
              <a:t>O</a:t>
            </a:r>
            <a:endParaRPr lang="ko-KR" altLang="en-US" sz="22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2765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/>
      <p:bldP spid="23" grpId="0"/>
      <p:bldP spid="24" grpId="0"/>
      <p:bldP spid="49" grpId="0"/>
      <p:bldP spid="51" grpId="0"/>
      <p:bldP spid="52" grpId="0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51519" y="1772816"/>
            <a:ext cx="849694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dirty="0"/>
              <a:t>It is about 277 miles in </a:t>
            </a:r>
            <a:r>
              <a:rPr lang="en-US" altLang="ko-KR" sz="2200" b="1" dirty="0">
                <a:solidFill>
                  <a:srgbClr val="FF0000"/>
                </a:solidFill>
              </a:rPr>
              <a:t>length</a:t>
            </a:r>
            <a:r>
              <a:rPr lang="en-US" altLang="ko-KR" sz="2200" dirty="0"/>
              <a:t>, up to 18 miles in </a:t>
            </a:r>
            <a:r>
              <a:rPr lang="en-US" altLang="ko-KR" sz="2200" b="1" dirty="0">
                <a:solidFill>
                  <a:srgbClr val="FF0000"/>
                </a:solidFill>
              </a:rPr>
              <a:t>width</a:t>
            </a:r>
            <a:r>
              <a:rPr lang="en-US" altLang="ko-KR" sz="2200" dirty="0"/>
              <a:t> and a mile in </a:t>
            </a:r>
            <a:r>
              <a:rPr lang="en-US" altLang="ko-KR" sz="2200" b="1" dirty="0">
                <a:solidFill>
                  <a:srgbClr val="FF0000"/>
                </a:solidFill>
              </a:rPr>
              <a:t>depth</a:t>
            </a:r>
            <a:r>
              <a:rPr lang="en-US" altLang="ko-KR" sz="2200" dirty="0"/>
              <a:t>.</a:t>
            </a:r>
            <a:r>
              <a:rPr lang="en-US" altLang="ko-KR" sz="2200" dirty="0"/>
              <a:t> </a:t>
            </a:r>
            <a:endParaRPr lang="ko-KR" altLang="en-US" sz="22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1520" y="2926105"/>
            <a:ext cx="84969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dirty="0"/>
              <a:t>The South </a:t>
            </a:r>
            <a:r>
              <a:rPr lang="en-US" altLang="ko-KR" sz="2200" b="1" dirty="0">
                <a:solidFill>
                  <a:srgbClr val="FF0000"/>
                </a:solidFill>
              </a:rPr>
              <a:t>Rim</a:t>
            </a:r>
            <a:r>
              <a:rPr lang="en-US" altLang="ko-KR" sz="2200" dirty="0"/>
              <a:t> is </a:t>
            </a:r>
            <a:r>
              <a:rPr lang="en-US" altLang="ko-KR" sz="2200" b="1" dirty="0">
                <a:solidFill>
                  <a:srgbClr val="FF0000"/>
                </a:solidFill>
              </a:rPr>
              <a:t>particularly</a:t>
            </a:r>
            <a:r>
              <a:rPr lang="en-US" altLang="ko-KR" sz="2200" dirty="0"/>
              <a:t> popular for </a:t>
            </a:r>
            <a:r>
              <a:rPr lang="en-US" altLang="ko-KR" sz="2200" b="1" dirty="0">
                <a:solidFill>
                  <a:srgbClr val="FF0000"/>
                </a:solidFill>
              </a:rPr>
              <a:t>sightseers</a:t>
            </a:r>
            <a:r>
              <a:rPr lang="en-US" altLang="ko-KR" sz="2200" dirty="0"/>
              <a:t> and hikers.</a:t>
            </a:r>
            <a:r>
              <a:rPr lang="en-US" altLang="ko-KR" sz="2200" dirty="0"/>
              <a:t> </a:t>
            </a:r>
            <a:endParaRPr lang="ko-KR" altLang="en-US" sz="22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251522" y="764704"/>
            <a:ext cx="7920877" cy="739825"/>
            <a:chOff x="305693" y="764590"/>
            <a:chExt cx="4941465" cy="739825"/>
          </a:xfrm>
        </p:grpSpPr>
        <p:sp>
          <p:nvSpPr>
            <p:cNvPr id="7" name="TextBox 6"/>
            <p:cNvSpPr txBox="1"/>
            <p:nvPr/>
          </p:nvSpPr>
          <p:spPr>
            <a:xfrm>
              <a:off x="305693" y="764590"/>
              <a:ext cx="48965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dirty="0">
                  <a:solidFill>
                    <a:srgbClr val="F79646">
                      <a:lumMod val="50000"/>
                    </a:srgbClr>
                  </a:solidFill>
                  <a:latin typeface="Aharoni" pitchFamily="2" charset="-79"/>
                  <a:cs typeface="Aharoni" pitchFamily="2" charset="-79"/>
                </a:rPr>
                <a:t>Great Places for a Family Trip in America</a:t>
              </a:r>
              <a:endParaRPr lang="ko-KR" altLang="en-US" sz="2400" b="1" dirty="0">
                <a:solidFill>
                  <a:srgbClr val="F79646">
                    <a:lumMod val="50000"/>
                  </a:srgbClr>
                </a:solidFill>
                <a:latin typeface="Aharoni" pitchFamily="2" charset="-79"/>
                <a:cs typeface="Aharoni" pitchFamily="2" charset="-79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50614" y="1196638"/>
              <a:ext cx="48965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Vocabulary Practice</a:t>
              </a:r>
              <a:endParaRPr lang="ko-KR" altLang="en-US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251520" y="3667671"/>
            <a:ext cx="86090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dirty="0"/>
              <a:t>It has big </a:t>
            </a:r>
            <a:r>
              <a:rPr lang="en-US" altLang="ko-KR" sz="2200" b="1" dirty="0">
                <a:solidFill>
                  <a:srgbClr val="FF0000"/>
                </a:solidFill>
              </a:rPr>
              <a:t>waterfalls</a:t>
            </a:r>
            <a:r>
              <a:rPr lang="en-US" altLang="ko-KR" sz="2200" dirty="0"/>
              <a:t>, old Sequoia trees and the most unique rocks in America.</a:t>
            </a:r>
            <a:r>
              <a:rPr lang="en-US" altLang="ko-KR" sz="2200" dirty="0"/>
              <a:t> </a:t>
            </a:r>
            <a:endParaRPr lang="ko-KR" altLang="en-US" sz="22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51520" y="4798313"/>
            <a:ext cx="97210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dirty="0"/>
              <a:t>You can experience Mother Nature's wonders and </a:t>
            </a:r>
            <a:r>
              <a:rPr lang="en-US" altLang="ko-KR" sz="2200" b="1" dirty="0">
                <a:solidFill>
                  <a:srgbClr val="FF0000"/>
                </a:solidFill>
              </a:rPr>
              <a:t>landscapes</a:t>
            </a:r>
            <a:r>
              <a:rPr lang="en-US" altLang="ko-KR" sz="2200" dirty="0"/>
              <a:t>.</a:t>
            </a:r>
            <a:r>
              <a:rPr lang="en-US" altLang="ko-KR" sz="2200" dirty="0"/>
              <a:t> </a:t>
            </a:r>
            <a:endParaRPr lang="ko-KR" altLang="en-US" sz="2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699792" y="0"/>
            <a:ext cx="6444208" cy="94320"/>
          </a:xfrm>
          <a:prstGeom prst="rect">
            <a:avLst/>
          </a:prstGeom>
          <a:solidFill>
            <a:srgbClr val="1F497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>
              <a:defRPr/>
            </a:pPr>
            <a:endParaRPr lang="ko-KR" altLang="en-US" kern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-36512" y="0"/>
            <a:ext cx="9180512" cy="6791890"/>
            <a:chOff x="-36512" y="0"/>
            <a:chExt cx="9180512" cy="6791890"/>
          </a:xfrm>
        </p:grpSpPr>
        <p:grpSp>
          <p:nvGrpSpPr>
            <p:cNvPr id="13" name="그룹 37"/>
            <p:cNvGrpSpPr/>
            <p:nvPr/>
          </p:nvGrpSpPr>
          <p:grpSpPr>
            <a:xfrm>
              <a:off x="-36512" y="0"/>
              <a:ext cx="9180512" cy="6453336"/>
              <a:chOff x="-36512" y="0"/>
              <a:chExt cx="9180512" cy="6453336"/>
            </a:xfrm>
          </p:grpSpPr>
          <p:grpSp>
            <p:nvGrpSpPr>
              <p:cNvPr id="18" name="그룹 42"/>
              <p:cNvGrpSpPr/>
              <p:nvPr/>
            </p:nvGrpSpPr>
            <p:grpSpPr>
              <a:xfrm>
                <a:off x="-36512" y="0"/>
                <a:ext cx="9180512" cy="6453336"/>
                <a:chOff x="-36512" y="0"/>
                <a:chExt cx="9180512" cy="6453336"/>
              </a:xfrm>
            </p:grpSpPr>
            <p:sp>
              <p:nvSpPr>
                <p:cNvPr id="19" name="직사각형 18"/>
                <p:cNvSpPr/>
                <p:nvPr/>
              </p:nvSpPr>
              <p:spPr>
                <a:xfrm>
                  <a:off x="4860032" y="0"/>
                  <a:ext cx="4283968" cy="9432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0" name="직사각형 19"/>
                <p:cNvSpPr/>
                <p:nvPr/>
              </p:nvSpPr>
              <p:spPr>
                <a:xfrm>
                  <a:off x="-36512" y="6388173"/>
                  <a:ext cx="4139952" cy="65163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6" name="직사각형 15"/>
              <p:cNvSpPr/>
              <p:nvPr/>
            </p:nvSpPr>
            <p:spPr>
              <a:xfrm>
                <a:off x="5540025" y="241484"/>
                <a:ext cx="3496471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ko-KR" sz="2800" b="1" spc="300" dirty="0" smtClean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Unit</a:t>
                </a:r>
                <a:r>
                  <a:rPr lang="en-US" altLang="ko-KR" sz="2800" b="1" cap="none" spc="300" dirty="0" smtClean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 4/pg.34-36</a:t>
                </a:r>
                <a:endParaRPr lang="en-US" altLang="ko-KR" sz="2800" b="1" cap="none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endParaRP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269268" y="6453336"/>
              <a:ext cx="38346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Explorer 7 </a:t>
              </a:r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- Teacher’s Materials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" name="직사각형 22"/>
          <p:cNvSpPr/>
          <p:nvPr/>
        </p:nvSpPr>
        <p:spPr>
          <a:xfrm>
            <a:off x="6588224" y="1844824"/>
            <a:ext cx="936104" cy="40725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</a:t>
            </a:r>
            <a:endParaRPr lang="ko-KR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1259632" y="2157646"/>
            <a:ext cx="864096" cy="40725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</a:t>
            </a:r>
            <a:endParaRPr lang="ko-KR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678070" y="2924944"/>
            <a:ext cx="589674" cy="40725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</a:t>
            </a:r>
            <a:endParaRPr lang="ko-KR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3347864" y="1797606"/>
            <a:ext cx="1008112" cy="4072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</a:t>
            </a:r>
            <a:endParaRPr lang="ko-KR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2627784" y="2924944"/>
            <a:ext cx="1584176" cy="40725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</a:t>
            </a:r>
            <a:endParaRPr lang="ko-KR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5724128" y="2924944"/>
            <a:ext cx="1368152" cy="40725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</a:t>
            </a:r>
            <a:endParaRPr lang="ko-KR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직사각형 27"/>
          <p:cNvSpPr/>
          <p:nvPr/>
        </p:nvSpPr>
        <p:spPr>
          <a:xfrm>
            <a:off x="1619672" y="3669814"/>
            <a:ext cx="1368152" cy="407258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W</a:t>
            </a:r>
            <a:endParaRPr lang="ko-KR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6732240" y="4797152"/>
            <a:ext cx="1584176" cy="40725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</a:t>
            </a:r>
            <a:endParaRPr lang="ko-KR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engt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idt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dept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ri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particularl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sightse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waterfa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landsca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6" grpId="0" animBg="1"/>
      <p:bldP spid="27" grpId="0" animBg="1"/>
      <p:bldP spid="25" grpId="0" animBg="1"/>
      <p:bldP spid="22" grpId="0" animBg="1"/>
      <p:bldP spid="28" grpId="0" animBg="1"/>
      <p:bldP spid="2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직사각형 10"/>
          <p:cNvSpPr/>
          <p:nvPr/>
        </p:nvSpPr>
        <p:spPr>
          <a:xfrm>
            <a:off x="2699792" y="0"/>
            <a:ext cx="6444208" cy="94320"/>
          </a:xfrm>
          <a:prstGeom prst="rect">
            <a:avLst/>
          </a:prstGeom>
          <a:solidFill>
            <a:srgbClr val="1F497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>
              <a:defRPr/>
            </a:pPr>
            <a:endParaRPr lang="ko-KR" altLang="en-US" kern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-36512" y="0"/>
            <a:ext cx="9180512" cy="6791890"/>
            <a:chOff x="-36512" y="0"/>
            <a:chExt cx="9180512" cy="6791890"/>
          </a:xfrm>
        </p:grpSpPr>
        <p:grpSp>
          <p:nvGrpSpPr>
            <p:cNvPr id="13" name="그룹 37"/>
            <p:cNvGrpSpPr/>
            <p:nvPr/>
          </p:nvGrpSpPr>
          <p:grpSpPr>
            <a:xfrm>
              <a:off x="-36512" y="0"/>
              <a:ext cx="9180512" cy="6453336"/>
              <a:chOff x="-36512" y="0"/>
              <a:chExt cx="9180512" cy="6453336"/>
            </a:xfrm>
          </p:grpSpPr>
          <p:grpSp>
            <p:nvGrpSpPr>
              <p:cNvPr id="18" name="그룹 42"/>
              <p:cNvGrpSpPr/>
              <p:nvPr/>
            </p:nvGrpSpPr>
            <p:grpSpPr>
              <a:xfrm>
                <a:off x="-36512" y="0"/>
                <a:ext cx="9180512" cy="6453336"/>
                <a:chOff x="-36512" y="0"/>
                <a:chExt cx="9180512" cy="6453336"/>
              </a:xfrm>
            </p:grpSpPr>
            <p:sp>
              <p:nvSpPr>
                <p:cNvPr id="19" name="직사각형 18"/>
                <p:cNvSpPr/>
                <p:nvPr/>
              </p:nvSpPr>
              <p:spPr>
                <a:xfrm>
                  <a:off x="4860032" y="0"/>
                  <a:ext cx="4283968" cy="9432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0" name="직사각형 19"/>
                <p:cNvSpPr/>
                <p:nvPr/>
              </p:nvSpPr>
              <p:spPr>
                <a:xfrm>
                  <a:off x="-36512" y="6388173"/>
                  <a:ext cx="4139952" cy="65163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6" name="직사각형 15"/>
              <p:cNvSpPr/>
              <p:nvPr/>
            </p:nvSpPr>
            <p:spPr>
              <a:xfrm>
                <a:off x="5540025" y="241484"/>
                <a:ext cx="3496471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ko-KR" sz="2800" b="1" spc="300" dirty="0" smtClean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Unit</a:t>
                </a:r>
                <a:r>
                  <a:rPr lang="en-US" altLang="ko-KR" sz="2800" b="1" cap="none" spc="300" dirty="0" smtClean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 4/pg.34-36</a:t>
                </a:r>
                <a:endParaRPr lang="en-US" altLang="ko-KR" sz="2800" b="1" cap="none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endParaRP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269268" y="6453336"/>
              <a:ext cx="38346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Explorer 7 </a:t>
              </a:r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- Teacher’s Materials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79514" y="960983"/>
            <a:ext cx="78488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F79646">
                    <a:lumMod val="50000"/>
                  </a:srgbClr>
                </a:solidFill>
                <a:latin typeface="Aharoni" pitchFamily="2" charset="-79"/>
                <a:cs typeface="Aharoni" pitchFamily="2" charset="-79"/>
              </a:rPr>
              <a:t>Great Places for </a:t>
            </a:r>
            <a:r>
              <a:rPr lang="en-US" altLang="ko-KR" sz="2400" b="1" dirty="0" smtClean="0">
                <a:solidFill>
                  <a:srgbClr val="F79646">
                    <a:lumMod val="50000"/>
                  </a:srgbClr>
                </a:solidFill>
                <a:latin typeface="Aharoni" pitchFamily="2" charset="-79"/>
                <a:cs typeface="Aharoni" pitchFamily="2" charset="-79"/>
              </a:rPr>
              <a:t>a Family </a:t>
            </a:r>
            <a:r>
              <a:rPr lang="en-US" altLang="ko-KR" sz="2400" b="1" dirty="0">
                <a:solidFill>
                  <a:srgbClr val="F79646">
                    <a:lumMod val="50000"/>
                  </a:srgbClr>
                </a:solidFill>
                <a:latin typeface="Aharoni" pitchFamily="2" charset="-79"/>
                <a:cs typeface="Aharoni" pitchFamily="2" charset="-79"/>
              </a:rPr>
              <a:t>Trip in America</a:t>
            </a:r>
            <a:endParaRPr lang="ko-KR" altLang="en-US" sz="2400" b="1" dirty="0">
              <a:solidFill>
                <a:srgbClr val="F79646">
                  <a:lumMod val="50000"/>
                </a:srgb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9512" y="1393031"/>
            <a:ext cx="78488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Vocabulary Practice</a:t>
            </a:r>
            <a:endParaRPr lang="ko-KR" altLang="en-US" sz="1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07504" y="3286145"/>
            <a:ext cx="8496944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dirty="0"/>
              <a:t>Here, you'll find the most </a:t>
            </a:r>
            <a:r>
              <a:rPr lang="en-US" altLang="ko-KR" sz="2200" b="1" dirty="0">
                <a:solidFill>
                  <a:srgbClr val="FF0000"/>
                </a:solidFill>
              </a:rPr>
              <a:t>brilliant</a:t>
            </a:r>
            <a:r>
              <a:rPr lang="en-US" altLang="ko-KR" sz="2200" dirty="0"/>
              <a:t> blue waters.</a:t>
            </a:r>
            <a:r>
              <a:rPr lang="en-US" altLang="ko-KR" sz="2200" dirty="0"/>
              <a:t> </a:t>
            </a:r>
            <a:endParaRPr lang="ko-KR" altLang="en-US" sz="22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3491880" y="3309774"/>
            <a:ext cx="1080120" cy="40725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B</a:t>
            </a:r>
            <a:endParaRPr lang="ko-KR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07504" y="2060848"/>
            <a:ext cx="860903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>
                <a:latin typeface="+mn-ea"/>
                <a:cs typeface="Arial" pitchFamily="34" charset="0"/>
              </a:rPr>
              <a:t>You can enjoy </a:t>
            </a:r>
            <a:r>
              <a:rPr lang="en-US" altLang="ko-KR" sz="2400" b="1" dirty="0">
                <a:solidFill>
                  <a:srgbClr val="FF0000"/>
                </a:solidFill>
                <a:latin typeface="+mn-ea"/>
                <a:cs typeface="Arial" pitchFamily="34" charset="0"/>
              </a:rPr>
              <a:t>snorkeling</a:t>
            </a:r>
            <a:r>
              <a:rPr lang="en-US" altLang="ko-KR" sz="2400" dirty="0">
                <a:latin typeface="+mn-ea"/>
                <a:cs typeface="Arial" pitchFamily="34" charset="0"/>
              </a:rPr>
              <a:t>, swimming with dolphins, and the Hawaiian Waters Adventure Park.</a:t>
            </a:r>
            <a:endParaRPr lang="ko-KR" altLang="en-US" sz="2400" dirty="0">
              <a:latin typeface="+mn-ea"/>
              <a:cs typeface="Arial" pitchFamily="34" charset="0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2195736" y="2085638"/>
            <a:ext cx="1656184" cy="40725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</a:t>
            </a:r>
            <a:endParaRPr lang="ko-KR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snorkel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brillian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7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9485</TotalTime>
  <Words>924</Words>
  <Application>Microsoft Office PowerPoint</Application>
  <PresentationFormat>화면 슬라이드 쇼(4:3)</PresentationFormat>
  <Paragraphs>171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4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6" baseType="lpstr">
      <vt:lpstr>Aharoni</vt:lpstr>
      <vt:lpstr>Arial Unicode MS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snoopy</dc:creator>
  <cp:lastModifiedBy>pc</cp:lastModifiedBy>
  <cp:revision>1055</cp:revision>
  <dcterms:created xsi:type="dcterms:W3CDTF">2014-10-08T10:12:03Z</dcterms:created>
  <dcterms:modified xsi:type="dcterms:W3CDTF">2020-03-21T08:29:15Z</dcterms:modified>
</cp:coreProperties>
</file>