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4" r:id="rId1"/>
  </p:sldMasterIdLst>
  <p:notesMasterIdLst>
    <p:notesMasterId r:id="rId13"/>
  </p:notesMasterIdLst>
  <p:handoutMasterIdLst>
    <p:handoutMasterId r:id="rId14"/>
  </p:handoutMasterIdLst>
  <p:sldIdLst>
    <p:sldId id="426" r:id="rId2"/>
    <p:sldId id="469" r:id="rId3"/>
    <p:sldId id="468" r:id="rId4"/>
    <p:sldId id="474" r:id="rId5"/>
    <p:sldId id="475" r:id="rId6"/>
    <p:sldId id="476" r:id="rId7"/>
    <p:sldId id="477" r:id="rId8"/>
    <p:sldId id="471" r:id="rId9"/>
    <p:sldId id="472" r:id="rId10"/>
    <p:sldId id="466" r:id="rId11"/>
    <p:sldId id="478" r:id="rId12"/>
  </p:sldIdLst>
  <p:sldSz cx="9144000" cy="6858000" type="screen4x3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CCFFFF"/>
    <a:srgbClr val="CCECFF"/>
    <a:srgbClr val="0000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11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3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371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1F89848-29A2-4A94-A74D-49B24091BC9A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C19C91-FAD1-467E-B75A-C66CC38ACC2F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51068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18249" cy="493395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5928" y="1"/>
            <a:ext cx="2918249" cy="493395"/>
          </a:xfrm>
          <a:prstGeom prst="rect">
            <a:avLst/>
          </a:prstGeom>
        </p:spPr>
        <p:txBody>
          <a:bodyPr vert="horz" lIns="91367" tIns="45683" rIns="91367" bIns="45683" rtlCol="0"/>
          <a:lstStyle>
            <a:lvl1pPr algn="r">
              <a:defRPr sz="1200"/>
            </a:lvl1pPr>
          </a:lstStyle>
          <a:p>
            <a:fld id="{E973ED3A-8FB2-4DC6-8FE3-AB92DE33F45A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901700" y="739775"/>
            <a:ext cx="4932363" cy="37004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67" tIns="45683" rIns="91367" bIns="45683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4053" y="4686459"/>
            <a:ext cx="5387658" cy="4440555"/>
          </a:xfrm>
          <a:prstGeom prst="rect">
            <a:avLst/>
          </a:prstGeom>
        </p:spPr>
        <p:txBody>
          <a:bodyPr vert="horz" lIns="91367" tIns="45683" rIns="91367" bIns="45683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332"/>
            <a:ext cx="2918249" cy="493394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5928" y="9371332"/>
            <a:ext cx="2918249" cy="493394"/>
          </a:xfrm>
          <a:prstGeom prst="rect">
            <a:avLst/>
          </a:prstGeom>
        </p:spPr>
        <p:txBody>
          <a:bodyPr vert="horz" lIns="91367" tIns="45683" rIns="91367" bIns="45683" rtlCol="0" anchor="b"/>
          <a:lstStyle>
            <a:lvl1pPr algn="r">
              <a:defRPr sz="1200"/>
            </a:lvl1pPr>
          </a:lstStyle>
          <a:p>
            <a:fld id="{886A3F0B-76D2-47D7-A5FC-DE948DC3608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301898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ko-KR" altLang="en-US" smtClean="0"/>
              <a:t>마스터 부제목 스타일 편집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D41BE-A535-4D4E-99AB-D0AA8C0DC9FB}" type="datetimeFigureOut">
              <a:rPr lang="ko-KR" altLang="en-US" smtClean="0"/>
              <a:pPr/>
              <a:t>2020-03-21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C76819-BECA-49ED-8491-BDCFD7812130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audio" Target="../media/audio7.wav"/><Relationship Id="rId3" Type="http://schemas.openxmlformats.org/officeDocument/2006/relationships/audio" Target="../media/audio2.wav"/><Relationship Id="rId7" Type="http://schemas.openxmlformats.org/officeDocument/2006/relationships/audio" Target="../media/audio6.wav"/><Relationship Id="rId12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5.wav"/><Relationship Id="rId11" Type="http://schemas.openxmlformats.org/officeDocument/2006/relationships/audio" Target="../media/audio10.wav"/><Relationship Id="rId5" Type="http://schemas.openxmlformats.org/officeDocument/2006/relationships/audio" Target="../media/audio4.wav"/><Relationship Id="rId10" Type="http://schemas.openxmlformats.org/officeDocument/2006/relationships/audio" Target="../media/audio9.wav"/><Relationship Id="rId4" Type="http://schemas.openxmlformats.org/officeDocument/2006/relationships/audio" Target="../media/audio3.wav"/><Relationship Id="rId9" Type="http://schemas.openxmlformats.org/officeDocument/2006/relationships/audio" Target="../media/audio8.wav"/></Relationships>
</file>

<file path=ppt/slides/_rels/slide10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audio" Target="../media/audio28.wav"/><Relationship Id="rId7" Type="http://schemas.openxmlformats.org/officeDocument/2006/relationships/image" Target="../media/image10.jpeg"/><Relationship Id="rId2" Type="http://schemas.openxmlformats.org/officeDocument/2006/relationships/audio" Target="../media/audio27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31.wav"/><Relationship Id="rId5" Type="http://schemas.openxmlformats.org/officeDocument/2006/relationships/audio" Target="../media/audio30.wav"/><Relationship Id="rId4" Type="http://schemas.openxmlformats.org/officeDocument/2006/relationships/audio" Target="../media/audio29.wav"/><Relationship Id="rId9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33.wav"/><Relationship Id="rId2" Type="http://schemas.openxmlformats.org/officeDocument/2006/relationships/audio" Target="../media/audio32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eg"/><Relationship Id="rId5" Type="http://schemas.openxmlformats.org/officeDocument/2006/relationships/audio" Target="../media/audio35.wav"/><Relationship Id="rId4" Type="http://schemas.openxmlformats.org/officeDocument/2006/relationships/audio" Target="../media/audio34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2.wav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3.wav"/><Relationship Id="rId5" Type="http://schemas.openxmlformats.org/officeDocument/2006/relationships/audio" Target="../media/audio7.wav"/><Relationship Id="rId4" Type="http://schemas.openxmlformats.org/officeDocument/2006/relationships/audio" Target="../media/audio6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16.wav"/><Relationship Id="rId5" Type="http://schemas.openxmlformats.org/officeDocument/2006/relationships/audio" Target="../media/audio15.wav"/><Relationship Id="rId4" Type="http://schemas.openxmlformats.org/officeDocument/2006/relationships/audio" Target="../media/audio14.wav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8.wav"/><Relationship Id="rId2" Type="http://schemas.openxmlformats.org/officeDocument/2006/relationships/audio" Target="../media/audio17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1.wav"/><Relationship Id="rId5" Type="http://schemas.openxmlformats.org/officeDocument/2006/relationships/audio" Target="../media/audio20.wav"/><Relationship Id="rId4" Type="http://schemas.openxmlformats.org/officeDocument/2006/relationships/audio" Target="../media/audio19.wav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23.wav"/><Relationship Id="rId2" Type="http://schemas.openxmlformats.org/officeDocument/2006/relationships/audio" Target="../media/audio22.wav"/><Relationship Id="rId1" Type="http://schemas.openxmlformats.org/officeDocument/2006/relationships/slideLayout" Target="../slideLayouts/slideLayout2.xml"/><Relationship Id="rId6" Type="http://schemas.openxmlformats.org/officeDocument/2006/relationships/audio" Target="../media/audio26.wav"/><Relationship Id="rId5" Type="http://schemas.openxmlformats.org/officeDocument/2006/relationships/audio" Target="../media/audio25.wav"/><Relationship Id="rId4" Type="http://schemas.openxmlformats.org/officeDocument/2006/relationships/audio" Target="../media/audio24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83568" y="1283893"/>
            <a:ext cx="4208468" cy="47129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모서리가 둥근 직사각형 11"/>
          <p:cNvSpPr/>
          <p:nvPr/>
        </p:nvSpPr>
        <p:spPr>
          <a:xfrm>
            <a:off x="5292080" y="1124744"/>
            <a:ext cx="3312368" cy="4965084"/>
          </a:xfrm>
          <a:prstGeom prst="roundRect">
            <a:avLst/>
          </a:prstGeom>
          <a:solidFill>
            <a:srgbClr val="FFFFCC"/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6" name="그룹 15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sp>
          <p:nvSpPr>
            <p:cNvPr id="14" name="직사각형 13"/>
            <p:cNvSpPr/>
            <p:nvPr/>
          </p:nvSpPr>
          <p:spPr>
            <a:xfrm>
              <a:off x="6351615" y="241484"/>
              <a:ext cx="2568331" cy="52322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altLang="ko-KR" sz="2800" b="1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Unit 1</a:t>
              </a:r>
              <a:r>
                <a:rPr lang="en-US" altLang="ko-KR" sz="2800" b="1" cap="none" spc="300" dirty="0" smtClean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rPr>
                <a:t>/pg.4</a:t>
              </a:r>
              <a:endParaRPr lang="en-US" altLang="ko-KR" sz="2800" b="1" cap="none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</a:endParaRPr>
            </a:p>
          </p:txBody>
        </p:sp>
        <p:grpSp>
          <p:nvGrpSpPr>
            <p:cNvPr id="4" name="그룹 3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sp>
            <p:nvSpPr>
              <p:cNvPr id="28" name="직사각형 27"/>
              <p:cNvSpPr/>
              <p:nvPr/>
            </p:nvSpPr>
            <p:spPr>
              <a:xfrm>
                <a:off x="4860032" y="0"/>
                <a:ext cx="4283968" cy="94320"/>
              </a:xfrm>
              <a:prstGeom prst="rect">
                <a:avLst/>
              </a:prstGeom>
              <a:solidFill>
                <a:schemeClr val="tx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31" name="직사각형 30"/>
              <p:cNvSpPr/>
              <p:nvPr/>
            </p:nvSpPr>
            <p:spPr>
              <a:xfrm>
                <a:off x="-36512" y="6388173"/>
                <a:ext cx="4139952" cy="65163"/>
              </a:xfrm>
              <a:prstGeom prst="rect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>
                  <a:solidFill>
                    <a:schemeClr val="tx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32" name="TextBox 31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323528" y="764704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Listen, look and repeat.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타원 16"/>
          <p:cNvSpPr/>
          <p:nvPr/>
        </p:nvSpPr>
        <p:spPr>
          <a:xfrm>
            <a:off x="2699792" y="2348880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5436096" y="1403484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① </a:t>
            </a:r>
            <a:r>
              <a:rPr lang="en-US" altLang="ko-KR" dirty="0"/>
              <a:t>once</a:t>
            </a:r>
            <a:endParaRPr lang="ko-KR" altLang="en-US" dirty="0"/>
          </a:p>
        </p:txBody>
      </p:sp>
      <p:sp>
        <p:nvSpPr>
          <p:cNvPr id="58" name="TextBox 57"/>
          <p:cNvSpPr txBox="1"/>
          <p:nvPr/>
        </p:nvSpPr>
        <p:spPr>
          <a:xfrm>
            <a:off x="5436096" y="1835532"/>
            <a:ext cx="30003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② </a:t>
            </a:r>
            <a:r>
              <a:rPr lang="en-US" altLang="ko-KR" dirty="0"/>
              <a:t>twice</a:t>
            </a:r>
            <a:endParaRPr lang="ko-KR" altLang="en-US" dirty="0"/>
          </a:p>
        </p:txBody>
      </p:sp>
      <p:sp>
        <p:nvSpPr>
          <p:cNvPr id="59" name="TextBox 58"/>
          <p:cNvSpPr txBox="1"/>
          <p:nvPr/>
        </p:nvSpPr>
        <p:spPr>
          <a:xfrm>
            <a:off x="5436096" y="2267580"/>
            <a:ext cx="33843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③ </a:t>
            </a:r>
            <a:r>
              <a:rPr lang="en-US" altLang="ko-KR" dirty="0"/>
              <a:t>three times</a:t>
            </a:r>
            <a:endParaRPr lang="ko-KR" altLang="en-US" dirty="0"/>
          </a:p>
        </p:txBody>
      </p:sp>
      <p:sp>
        <p:nvSpPr>
          <p:cNvPr id="60" name="TextBox 59"/>
          <p:cNvSpPr txBox="1"/>
          <p:nvPr/>
        </p:nvSpPr>
        <p:spPr>
          <a:xfrm>
            <a:off x="5436096" y="2704874"/>
            <a:ext cx="21122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④ </a:t>
            </a:r>
            <a:r>
              <a:rPr lang="en-US" altLang="ko-KR" dirty="0"/>
              <a:t>four times</a:t>
            </a:r>
            <a:endParaRPr lang="ko-KR" altLang="en-US" dirty="0"/>
          </a:p>
        </p:txBody>
      </p:sp>
      <p:sp>
        <p:nvSpPr>
          <p:cNvPr id="61" name="TextBox 60"/>
          <p:cNvSpPr txBox="1"/>
          <p:nvPr/>
        </p:nvSpPr>
        <p:spPr>
          <a:xfrm>
            <a:off x="5436096" y="3163034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⑤ </a:t>
            </a:r>
            <a:r>
              <a:rPr lang="en-US" altLang="ko-KR" dirty="0"/>
              <a:t>five times</a:t>
            </a:r>
            <a:endParaRPr lang="ko-KR" altLang="en-US" dirty="0"/>
          </a:p>
        </p:txBody>
      </p:sp>
      <p:sp>
        <p:nvSpPr>
          <p:cNvPr id="62" name="TextBox 61"/>
          <p:cNvSpPr txBox="1"/>
          <p:nvPr/>
        </p:nvSpPr>
        <p:spPr>
          <a:xfrm>
            <a:off x="5436096" y="3595082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⑥ </a:t>
            </a:r>
            <a:r>
              <a:rPr lang="en-US" altLang="ko-KR" dirty="0"/>
              <a:t>ticket</a:t>
            </a:r>
            <a:endParaRPr lang="ko-KR" altLang="en-US" dirty="0"/>
          </a:p>
        </p:txBody>
      </p:sp>
      <p:sp>
        <p:nvSpPr>
          <p:cNvPr id="63" name="TextBox 62"/>
          <p:cNvSpPr txBox="1"/>
          <p:nvPr/>
        </p:nvSpPr>
        <p:spPr>
          <a:xfrm>
            <a:off x="5436096" y="4027130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⑦ </a:t>
            </a:r>
            <a:r>
              <a:rPr lang="en-US" altLang="ko-KR" dirty="0"/>
              <a:t>concert</a:t>
            </a:r>
            <a:endParaRPr lang="ko-KR" altLang="en-US" dirty="0"/>
          </a:p>
        </p:txBody>
      </p:sp>
      <p:sp>
        <p:nvSpPr>
          <p:cNvPr id="64" name="TextBox 63"/>
          <p:cNvSpPr txBox="1"/>
          <p:nvPr/>
        </p:nvSpPr>
        <p:spPr>
          <a:xfrm>
            <a:off x="5460122" y="445917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⑧ </a:t>
            </a:r>
            <a:r>
              <a:rPr lang="en-US" altLang="ko-KR" dirty="0"/>
              <a:t>exercise </a:t>
            </a:r>
            <a:endParaRPr lang="ko-KR" altLang="en-US" dirty="0"/>
          </a:p>
        </p:txBody>
      </p:sp>
      <p:sp>
        <p:nvSpPr>
          <p:cNvPr id="65" name="TextBox 64"/>
          <p:cNvSpPr txBox="1"/>
          <p:nvPr/>
        </p:nvSpPr>
        <p:spPr>
          <a:xfrm>
            <a:off x="5460122" y="4891226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⑨ </a:t>
            </a:r>
            <a:r>
              <a:rPr lang="en-US" altLang="ko-KR" dirty="0"/>
              <a:t>month </a:t>
            </a:r>
            <a:endParaRPr lang="ko-KR" alt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5460122" y="5301208"/>
            <a:ext cx="30963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dirty="0" smtClean="0"/>
              <a:t>⑩ </a:t>
            </a:r>
            <a:r>
              <a:rPr lang="en-US" altLang="ko-KR" dirty="0"/>
              <a:t>week </a:t>
            </a:r>
            <a:endParaRPr lang="ko-KR" altLang="en-US" dirty="0"/>
          </a:p>
        </p:txBody>
      </p:sp>
      <p:sp>
        <p:nvSpPr>
          <p:cNvPr id="29" name="직사각형 28"/>
          <p:cNvSpPr/>
          <p:nvPr/>
        </p:nvSpPr>
        <p:spPr>
          <a:xfrm>
            <a:off x="5508104" y="1412776"/>
            <a:ext cx="2934072" cy="40069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7" name="직사각형 66"/>
          <p:cNvSpPr/>
          <p:nvPr/>
        </p:nvSpPr>
        <p:spPr>
          <a:xfrm>
            <a:off x="5508104" y="1844824"/>
            <a:ext cx="2934072" cy="40069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직사각형 67"/>
          <p:cNvSpPr/>
          <p:nvPr/>
        </p:nvSpPr>
        <p:spPr>
          <a:xfrm>
            <a:off x="5508104" y="2276872"/>
            <a:ext cx="2934072" cy="40069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 </a:t>
            </a:r>
            <a:r>
              <a:rPr lang="en-US" altLang="ko-KR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9" name="직사각형 68"/>
          <p:cNvSpPr/>
          <p:nvPr/>
        </p:nvSpPr>
        <p:spPr>
          <a:xfrm>
            <a:off x="5508104" y="2708920"/>
            <a:ext cx="2934072" cy="40069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T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0" name="직사각형 69"/>
          <p:cNvSpPr/>
          <p:nvPr/>
        </p:nvSpPr>
        <p:spPr>
          <a:xfrm>
            <a:off x="5526360" y="3140968"/>
            <a:ext cx="2934072" cy="40069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 T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직사각형 70"/>
          <p:cNvSpPr/>
          <p:nvPr/>
        </p:nvSpPr>
        <p:spPr>
          <a:xfrm>
            <a:off x="5526360" y="3573016"/>
            <a:ext cx="2934072" cy="40069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직사각형 71"/>
          <p:cNvSpPr/>
          <p:nvPr/>
        </p:nvSpPr>
        <p:spPr>
          <a:xfrm>
            <a:off x="5508104" y="4005064"/>
            <a:ext cx="2934072" cy="400690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3" name="직사각형 72"/>
          <p:cNvSpPr/>
          <p:nvPr/>
        </p:nvSpPr>
        <p:spPr>
          <a:xfrm>
            <a:off x="5508104" y="4437112"/>
            <a:ext cx="2934072" cy="400690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4" name="직사각형 73"/>
          <p:cNvSpPr/>
          <p:nvPr/>
        </p:nvSpPr>
        <p:spPr>
          <a:xfrm>
            <a:off x="5508104" y="4869160"/>
            <a:ext cx="2934072" cy="400690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5" name="직사각형 74"/>
          <p:cNvSpPr/>
          <p:nvPr/>
        </p:nvSpPr>
        <p:spPr>
          <a:xfrm>
            <a:off x="5526360" y="5301208"/>
            <a:ext cx="2934072" cy="400690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W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6" name="타원 75"/>
          <p:cNvSpPr/>
          <p:nvPr/>
        </p:nvSpPr>
        <p:spPr>
          <a:xfrm>
            <a:off x="1547664" y="2420888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타원 76"/>
          <p:cNvSpPr/>
          <p:nvPr/>
        </p:nvSpPr>
        <p:spPr>
          <a:xfrm>
            <a:off x="2298113" y="4914384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타원 77"/>
          <p:cNvSpPr/>
          <p:nvPr/>
        </p:nvSpPr>
        <p:spPr>
          <a:xfrm>
            <a:off x="3833854" y="2348880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9" name="타원 78"/>
          <p:cNvSpPr/>
          <p:nvPr/>
        </p:nvSpPr>
        <p:spPr>
          <a:xfrm>
            <a:off x="1106924" y="4914384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0" name="타원 79"/>
          <p:cNvSpPr/>
          <p:nvPr/>
        </p:nvSpPr>
        <p:spPr>
          <a:xfrm>
            <a:off x="2775672" y="2945063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2" name="타원 81"/>
          <p:cNvSpPr/>
          <p:nvPr/>
        </p:nvSpPr>
        <p:spPr>
          <a:xfrm>
            <a:off x="1080442" y="1992893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" name="타원 82"/>
          <p:cNvSpPr/>
          <p:nvPr/>
        </p:nvSpPr>
        <p:spPr>
          <a:xfrm>
            <a:off x="3419872" y="4653136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타원 83"/>
          <p:cNvSpPr/>
          <p:nvPr/>
        </p:nvSpPr>
        <p:spPr>
          <a:xfrm>
            <a:off x="3451642" y="5157192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5" name="타원 84"/>
          <p:cNvSpPr/>
          <p:nvPr/>
        </p:nvSpPr>
        <p:spPr>
          <a:xfrm>
            <a:off x="2215855" y="2001816"/>
            <a:ext cx="616302" cy="616302"/>
          </a:xfrm>
          <a:prstGeom prst="ellipse">
            <a:avLst/>
          </a:prstGeom>
          <a:noFill/>
          <a:ln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직사각형 1"/>
          <p:cNvSpPr/>
          <p:nvPr/>
        </p:nvSpPr>
        <p:spPr>
          <a:xfrm>
            <a:off x="3451642" y="5260558"/>
            <a:ext cx="584532" cy="184666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773988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autoRev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on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6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wic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6" dur="2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hree t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"/>
                            </p:stCondLst>
                            <p:childTnLst>
                              <p:par>
                                <p:cTn id="3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" dur="2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four t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000"/>
                            </p:stCondLst>
                            <p:childTnLst>
                              <p:par>
                                <p:cTn id="4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6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five t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"/>
                            </p:stCondLst>
                            <p:childTnLst>
                              <p:par>
                                <p:cTn id="5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56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tick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"/>
                            </p:stCondLst>
                            <p:childTnLst>
                              <p:par>
                                <p:cTn id="6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6" dur="2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conc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76" dur="2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exerci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8" presetClass="emph" presetSubtype="0" autoRev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86" dur="2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nimClr clrSpc="rgb" dir="cw"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rgbClr val="808080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mon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1000"/>
                            </p:stCondLst>
                            <p:childTnLst>
                              <p:par>
                                <p:cTn id="95" presetID="8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96" dur="2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week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9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2" grpId="0" animBg="1"/>
      <p:bldP spid="83" grpId="0" animBg="1"/>
      <p:bldP spid="84" grpId="0" animBg="1"/>
      <p:bldP spid="8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3" y="1484784"/>
            <a:ext cx="741682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gain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weight.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These days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more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children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907540"/>
            <a:ext cx="67687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These days children gain more weight.</a:t>
            </a:r>
            <a:r>
              <a:rPr lang="en-US" altLang="ko-KR" sz="1600" dirty="0">
                <a:solidFill>
                  <a:srgbClr val="C00000"/>
                </a:solidFill>
              </a:rPr>
              <a:t>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512" y="2370366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need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you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To become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to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healthy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exercise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9512" y="2843644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To become healthy you need to exercise. </a:t>
            </a:r>
            <a:endParaRPr lang="ko-KR" altLang="en-US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9512" y="3306470"/>
            <a:ext cx="9433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for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are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and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Aerobic exercises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heart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good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your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lungs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512" y="3708321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Aerobic exercises are good for your heart and lungs.</a:t>
            </a:r>
            <a:r>
              <a:rPr lang="en-US" altLang="ko-KR" sz="1600" dirty="0">
                <a:solidFill>
                  <a:srgbClr val="C00000"/>
                </a:solidFill>
              </a:rPr>
              <a:t>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9512" y="4386590"/>
            <a:ext cx="9361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every day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do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at least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You'd </a:t>
            </a:r>
            <a:r>
              <a:rPr lang="en-US" altLang="ko-KR" sz="1600" b="1" dirty="0">
                <a:solidFill>
                  <a:srgbClr val="0070C0"/>
                </a:solidFill>
              </a:rPr>
              <a:t>better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>
                <a:solidFill>
                  <a:srgbClr val="0070C0"/>
                </a:solidFill>
              </a:rPr>
              <a:t>aerobic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exercises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for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60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minutes.</a:t>
            </a:r>
            <a:endParaRPr lang="en-US" altLang="ko-KR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6023" y="4859868"/>
            <a:ext cx="892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You'd better do aerobic exercises every day for at least 60 minutes.</a:t>
            </a:r>
            <a:r>
              <a:rPr lang="en-US" altLang="ko-KR" sz="1600" dirty="0">
                <a:solidFill>
                  <a:srgbClr val="C00000"/>
                </a:solidFill>
              </a:rPr>
              <a:t> </a:t>
            </a:r>
            <a:endParaRPr lang="ko-KR" altLang="en-US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79512" y="620688"/>
            <a:ext cx="4896544" cy="692493"/>
            <a:chOff x="395536" y="1052736"/>
            <a:chExt cx="4896544" cy="692493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1052736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Exercises for Children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Unscramble the sentences.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0" y="0"/>
            <a:ext cx="9180512" cy="6791890"/>
            <a:chOff x="-36512" y="0"/>
            <a:chExt cx="9180512" cy="6791890"/>
          </a:xfrm>
        </p:grpSpPr>
        <p:grpSp>
          <p:nvGrpSpPr>
            <p:cNvPr id="67" name="그룹 66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72" name="그룹 71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73" name="직사각형 72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직사각형 73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0" name="직사각형 69"/>
              <p:cNvSpPr/>
              <p:nvPr/>
            </p:nvSpPr>
            <p:spPr>
              <a:xfrm>
                <a:off x="5245022" y="241484"/>
                <a:ext cx="3826689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2 / pg.14-16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251520" y="5322694"/>
            <a:ext cx="9001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is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exercise.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That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muscle strengthening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251520" y="5733256"/>
            <a:ext cx="88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That is a muscle strengthening exercise.</a:t>
            </a:r>
            <a:r>
              <a:rPr lang="en-US" altLang="ko-KR" sz="1600" dirty="0">
                <a:solidFill>
                  <a:srgbClr val="C00000"/>
                </a:solidFill>
              </a:rPr>
              <a:t>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050" name="AutoShape 2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2" name="AutoShape 4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4" name="AutoShape 6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3" name="그림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2992" y="1118834"/>
            <a:ext cx="2243771" cy="16224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6435311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hese days children gain more weight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o become healthy you need to exercise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erobic exercises are good for your heart and lung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You#-d better do aerobic exercises every day for at least 60 minutes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hat is a muscle strengthening exercise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7" grpId="0"/>
      <p:bldP spid="38" grpId="0"/>
      <p:bldP spid="39" grpId="0"/>
      <p:bldP spid="40" grpId="0"/>
      <p:bldP spid="41" grpId="0"/>
      <p:bldP spid="33" grpId="0"/>
      <p:bldP spid="3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TextBox 31"/>
          <p:cNvSpPr txBox="1"/>
          <p:nvPr/>
        </p:nvSpPr>
        <p:spPr>
          <a:xfrm>
            <a:off x="179513" y="1484784"/>
            <a:ext cx="835292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exercises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grow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your bones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Bone strengthening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and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strong.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them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help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keep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179512" y="1916832"/>
            <a:ext cx="86409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Bone strengthening exercises help your bones grow and keep them strong.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179512" y="2586390"/>
            <a:ext cx="864096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muscles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Make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flexible.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your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more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179512" y="2987660"/>
            <a:ext cx="87129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Make your muscles more flexible.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179512" y="3987061"/>
            <a:ext cx="943304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 smtClean="0">
                <a:solidFill>
                  <a:srgbClr val="0070C0"/>
                </a:solidFill>
              </a:rPr>
              <a:t>and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stretching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Toe touching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side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good.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are</a:t>
            </a:r>
            <a:endParaRPr lang="ko-KR" altLang="en-US" sz="16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179512" y="4388912"/>
            <a:ext cx="91450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Toe touching and side stretching are good. </a:t>
            </a:r>
            <a:endParaRPr lang="ko-KR" altLang="en-US" sz="16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179512" y="5067181"/>
            <a:ext cx="936103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600" b="1" dirty="0">
                <a:solidFill>
                  <a:srgbClr val="0070C0"/>
                </a:solidFill>
              </a:rPr>
              <a:t>help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and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/ easily.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They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bend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can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 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you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>
                <a:solidFill>
                  <a:srgbClr val="0070C0"/>
                </a:solidFill>
              </a:rPr>
              <a:t>your body</a:t>
            </a:r>
            <a:r>
              <a:rPr lang="en-US" altLang="ko-KR" sz="16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/ </a:t>
            </a:r>
            <a:r>
              <a:rPr lang="en-US" altLang="ko-KR" sz="1600" b="1" dirty="0" smtClean="0">
                <a:solidFill>
                  <a:srgbClr val="0070C0"/>
                </a:solidFill>
              </a:rPr>
              <a:t>stretch</a:t>
            </a:r>
            <a:endParaRPr lang="en-US" altLang="ko-KR" sz="1600" b="1" dirty="0" smtClean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216023" y="5435932"/>
            <a:ext cx="89279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>
                <a:solidFill>
                  <a:srgbClr val="C00000"/>
                </a:solidFill>
              </a:rPr>
              <a:t>They can help you bend and stretch your body easily. </a:t>
            </a:r>
            <a:endParaRPr lang="ko-KR" altLang="en-US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9" name="그룹 8"/>
          <p:cNvGrpSpPr/>
          <p:nvPr/>
        </p:nvGrpSpPr>
        <p:grpSpPr>
          <a:xfrm>
            <a:off x="179512" y="620688"/>
            <a:ext cx="4896544" cy="692493"/>
            <a:chOff x="395536" y="1052736"/>
            <a:chExt cx="4896544" cy="692493"/>
          </a:xfrm>
        </p:grpSpPr>
        <p:sp>
          <p:nvSpPr>
            <p:cNvPr id="17" name="TextBox 16"/>
            <p:cNvSpPr txBox="1"/>
            <p:nvPr/>
          </p:nvSpPr>
          <p:spPr>
            <a:xfrm>
              <a:off x="395536" y="1052736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Exercises for Children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58" name="TextBox 5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Unscramble the sentences.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grpSp>
        <p:nvGrpSpPr>
          <p:cNvPr id="56" name="그룹 55"/>
          <p:cNvGrpSpPr/>
          <p:nvPr/>
        </p:nvGrpSpPr>
        <p:grpSpPr>
          <a:xfrm>
            <a:off x="0" y="0"/>
            <a:ext cx="9180512" cy="6791890"/>
            <a:chOff x="-36512" y="0"/>
            <a:chExt cx="9180512" cy="6791890"/>
          </a:xfrm>
        </p:grpSpPr>
        <p:grpSp>
          <p:nvGrpSpPr>
            <p:cNvPr id="67" name="그룹 66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72" name="그룹 71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73" name="직사각형 72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직사각형 73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70" name="직사각형 69"/>
              <p:cNvSpPr/>
              <p:nvPr/>
            </p:nvSpPr>
            <p:spPr>
              <a:xfrm>
                <a:off x="5245022" y="241484"/>
                <a:ext cx="3826689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2 / pg.14-16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68" name="TextBox 67"/>
            <p:cNvSpPr txBox="1"/>
            <p:nvPr/>
          </p:nvSpPr>
          <p:spPr>
            <a:xfrm>
              <a:off x="269268" y="6453336"/>
              <a:ext cx="383417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050" name="AutoShape 2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2" name="AutoShape 4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sp>
        <p:nvSpPr>
          <p:cNvPr id="2054" name="AutoShape 6" descr="tropical island에 대한 이미지 검색결과"/>
          <p:cNvSpPr>
            <a:spLocks noChangeAspect="1" noChangeArrowheads="1"/>
          </p:cNvSpPr>
          <p:nvPr/>
        </p:nvSpPr>
        <p:spPr bwMode="auto">
          <a:xfrm>
            <a:off x="1682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ko-KR" altLang="en-US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2525473"/>
            <a:ext cx="2327300" cy="168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815854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one strengthening exercises help your bones grow and keep them strong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ake your muscles more flexible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oe touching and side stretching are good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They can help you bend and stretch your body easily.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34" grpId="0"/>
      <p:bldP spid="35" grpId="0"/>
      <p:bldP spid="37" grpId="0"/>
      <p:bldP spid="38" grpId="0"/>
      <p:bldP spid="39" grpId="0"/>
      <p:bldP spid="40" grpId="0"/>
      <p:bldP spid="4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815207"/>
            <a:ext cx="725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I’ll </a:t>
            </a:r>
            <a:r>
              <a:rPr lang="en-US" altLang="ko-KR" sz="2400" dirty="0">
                <a:solidFill>
                  <a:srgbClr val="C00000"/>
                </a:solidFill>
              </a:rPr>
              <a:t>probably</a:t>
            </a:r>
            <a:r>
              <a:rPr lang="en-US" altLang="ko-KR" sz="2400" dirty="0"/>
              <a:t> stay home.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6" y="2996952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400" dirty="0" smtClean="0"/>
              <a:t>I </a:t>
            </a:r>
            <a:r>
              <a:rPr lang="en-US" altLang="ko-KR" sz="2400" dirty="0"/>
              <a:t>have </a:t>
            </a:r>
            <a:r>
              <a:rPr lang="en-US" altLang="ko-KR" sz="2400" dirty="0">
                <a:solidFill>
                  <a:srgbClr val="C00000"/>
                </a:solidFill>
              </a:rPr>
              <a:t>free</a:t>
            </a:r>
            <a:r>
              <a:rPr lang="en-US" altLang="ko-KR" sz="2400" dirty="0"/>
              <a:t> </a:t>
            </a:r>
            <a:r>
              <a:rPr lang="en-US" altLang="ko-KR" sz="2400" dirty="0">
                <a:solidFill>
                  <a:srgbClr val="C00000"/>
                </a:solidFill>
              </a:rPr>
              <a:t>tickets</a:t>
            </a:r>
            <a:r>
              <a:rPr lang="en-US" altLang="ko-KR" sz="2400" dirty="0"/>
              <a:t> for a concert.</a:t>
            </a:r>
            <a:endParaRPr lang="ko-KR" altLang="ko-KR" sz="2400" dirty="0"/>
          </a:p>
        </p:txBody>
      </p:sp>
      <p:grpSp>
        <p:nvGrpSpPr>
          <p:cNvPr id="6" name="그룹 5"/>
          <p:cNvGrpSpPr/>
          <p:nvPr/>
        </p:nvGrpSpPr>
        <p:grpSpPr>
          <a:xfrm>
            <a:off x="251520" y="899428"/>
            <a:ext cx="4896544" cy="610146"/>
            <a:chOff x="395536" y="779991"/>
            <a:chExt cx="4896544" cy="965238"/>
          </a:xfrm>
        </p:grpSpPr>
        <p:sp>
          <p:nvSpPr>
            <p:cNvPr id="7" name="TextBox 6"/>
            <p:cNvSpPr txBox="1"/>
            <p:nvPr/>
          </p:nvSpPr>
          <p:spPr>
            <a:xfrm>
              <a:off x="395536" y="779991"/>
              <a:ext cx="4896544" cy="584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Conversation with Key Words</a:t>
              </a:r>
              <a:endParaRPr lang="ko-KR" altLang="en-US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395536" y="4119463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 smtClean="0"/>
              <a:t>I’m </a:t>
            </a:r>
            <a:r>
              <a:rPr lang="en-US" altLang="ko-KR" sz="2400" dirty="0"/>
              <a:t>going to go to the </a:t>
            </a:r>
            <a:r>
              <a:rPr lang="en-US" altLang="ko-KR" sz="2400" dirty="0">
                <a:solidFill>
                  <a:srgbClr val="C00000"/>
                </a:solidFill>
              </a:rPr>
              <a:t>concert</a:t>
            </a:r>
            <a:r>
              <a:rPr lang="en-US" altLang="ko-KR" sz="2400" dirty="0"/>
              <a:t> with Sara and Joan. </a:t>
            </a:r>
            <a:endParaRPr lang="ko-KR" alt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6324148" y="260648"/>
                <a:ext cx="256833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rgbClr val="4F81BD">
                          <a:tint val="10000"/>
                        </a:srgb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4F81BD">
                            <a:tint val="83000"/>
                            <a:shade val="100000"/>
                            <a:satMod val="200000"/>
                          </a:srgbClr>
                        </a:gs>
                        <a:gs pos="75000">
                          <a:srgbClr val="4F81BD">
                            <a:tint val="100000"/>
                            <a:shade val="50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glow rad="45500">
                        <a:srgbClr val="4F81BD">
                          <a:satMod val="220000"/>
                          <a:alpha val="35000"/>
                        </a:srgbClr>
                      </a:glow>
                    </a:effectLst>
                  </a:rPr>
                  <a:t>Unit 1/pg.6</a:t>
                </a:r>
                <a:endPara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898232" y="1902804"/>
            <a:ext cx="1288375" cy="4072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P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2070249" y="3025984"/>
            <a:ext cx="917575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1403648" y="3021742"/>
            <a:ext cx="576064" cy="407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395536" y="5199583"/>
            <a:ext cx="84969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400" dirty="0" smtClean="0"/>
              <a:t>I </a:t>
            </a:r>
            <a:r>
              <a:rPr lang="en-US" altLang="ko-KR" sz="2400" dirty="0"/>
              <a:t>swim three </a:t>
            </a:r>
            <a:r>
              <a:rPr lang="en-US" altLang="ko-KR" sz="2400" dirty="0">
                <a:solidFill>
                  <a:srgbClr val="C00000"/>
                </a:solidFill>
              </a:rPr>
              <a:t>times</a:t>
            </a:r>
            <a:r>
              <a:rPr lang="en-US" altLang="ko-KR" sz="2400" dirty="0"/>
              <a:t> a week.</a:t>
            </a:r>
            <a:endParaRPr lang="ko-KR" altLang="ko-KR" sz="2400" dirty="0"/>
          </a:p>
        </p:txBody>
      </p:sp>
      <p:sp>
        <p:nvSpPr>
          <p:cNvPr id="27" name="TextBox 26"/>
          <p:cNvSpPr txBox="1"/>
          <p:nvPr/>
        </p:nvSpPr>
        <p:spPr>
          <a:xfrm>
            <a:off x="467545" y="1268760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직사각형 22"/>
          <p:cNvSpPr/>
          <p:nvPr/>
        </p:nvSpPr>
        <p:spPr>
          <a:xfrm>
            <a:off x="3707904" y="4150839"/>
            <a:ext cx="1152128" cy="407258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C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2267744" y="5253990"/>
            <a:ext cx="792088" cy="4072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babl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fre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ick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once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im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3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6" y="1844824"/>
            <a:ext cx="725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I think swimming is a good </a:t>
            </a:r>
            <a:r>
              <a:rPr lang="en-US" altLang="ko-KR" sz="2400" dirty="0">
                <a:solidFill>
                  <a:srgbClr val="C00000"/>
                </a:solidFill>
              </a:rPr>
              <a:t>exercise</a:t>
            </a:r>
            <a:r>
              <a:rPr lang="en-US" altLang="ko-KR" sz="2400" dirty="0"/>
              <a:t>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5535" y="2967335"/>
            <a:ext cx="72582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I joined the baseball club three </a:t>
            </a:r>
            <a:r>
              <a:rPr lang="en-US" altLang="ko-KR" sz="2400" dirty="0">
                <a:solidFill>
                  <a:srgbClr val="C00000"/>
                </a:solidFill>
              </a:rPr>
              <a:t>months</a:t>
            </a:r>
            <a:r>
              <a:rPr lang="en-US" altLang="ko-KR" sz="2400" dirty="0"/>
              <a:t> ago.</a:t>
            </a:r>
            <a:endParaRPr lang="ko-KR" altLang="en-US" sz="2400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179512" y="888975"/>
            <a:ext cx="4968552" cy="547430"/>
            <a:chOff x="395536" y="879206"/>
            <a:chExt cx="4968552" cy="866023"/>
          </a:xfrm>
        </p:grpSpPr>
        <p:sp>
          <p:nvSpPr>
            <p:cNvPr id="7" name="TextBox 6"/>
            <p:cNvSpPr txBox="1"/>
            <p:nvPr/>
          </p:nvSpPr>
          <p:spPr>
            <a:xfrm>
              <a:off x="467544" y="879206"/>
              <a:ext cx="4896544" cy="5842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Conversation with Key Words</a:t>
              </a:r>
              <a:endParaRPr lang="ko-KR" altLang="en-US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95536" y="1437452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95536" y="4839543"/>
            <a:ext cx="85689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Let’s meet at 4 o’clock at the </a:t>
            </a:r>
            <a:r>
              <a:rPr lang="en-US" altLang="ko-KR" sz="2400" dirty="0">
                <a:solidFill>
                  <a:srgbClr val="C00000"/>
                </a:solidFill>
              </a:rPr>
              <a:t>subway</a:t>
            </a:r>
            <a:r>
              <a:rPr lang="en-US" altLang="ko-KR" sz="2400" dirty="0"/>
              <a:t> </a:t>
            </a:r>
            <a:r>
              <a:rPr lang="en-US" altLang="ko-KR" sz="2400" dirty="0">
                <a:solidFill>
                  <a:srgbClr val="C00000"/>
                </a:solidFill>
              </a:rPr>
              <a:t>station</a:t>
            </a:r>
            <a:r>
              <a:rPr lang="en-US" altLang="ko-KR" sz="2400" dirty="0"/>
              <a:t>.</a:t>
            </a:r>
            <a:endParaRPr lang="ko-KR" altLang="en-US" sz="2400" b="1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95536" y="3831431"/>
            <a:ext cx="87484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dirty="0"/>
              <a:t>You can </a:t>
            </a:r>
            <a:r>
              <a:rPr lang="en-US" altLang="ko-KR" sz="2400" dirty="0">
                <a:solidFill>
                  <a:srgbClr val="C00000"/>
                </a:solidFill>
              </a:rPr>
              <a:t>rent</a:t>
            </a:r>
            <a:r>
              <a:rPr lang="en-US" altLang="ko-KR" sz="2400" dirty="0"/>
              <a:t> one from there. </a:t>
            </a:r>
            <a:endParaRPr lang="ko-KR" alt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6300192" y="241484"/>
                <a:ext cx="256833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rgbClr val="4F81BD">
                          <a:tint val="10000"/>
                        </a:srgb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4F81BD">
                            <a:tint val="83000"/>
                            <a:shade val="100000"/>
                            <a:satMod val="200000"/>
                          </a:srgbClr>
                        </a:gs>
                        <a:gs pos="75000">
                          <a:srgbClr val="4F81BD">
                            <a:tint val="100000"/>
                            <a:shade val="50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glow rad="45500">
                        <a:srgbClr val="4F81BD">
                          <a:satMod val="220000"/>
                          <a:alpha val="35000"/>
                        </a:srgbClr>
                      </a:glow>
                    </a:effectLst>
                  </a:rPr>
                  <a:t>Unit 1/pg.7</a:t>
                </a:r>
                <a:endPara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prstClr val="black">
                      <a:lumMod val="65000"/>
                      <a:lumOff val="35000"/>
                    </a:prst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prstClr val="black">
                    <a:lumMod val="65000"/>
                    <a:lumOff val="35000"/>
                  </a:prst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직사각형 20"/>
          <p:cNvSpPr/>
          <p:nvPr/>
        </p:nvSpPr>
        <p:spPr>
          <a:xfrm>
            <a:off x="4860032" y="3004692"/>
            <a:ext cx="1224136" cy="429570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2" name="직사각형 21"/>
          <p:cNvSpPr/>
          <p:nvPr/>
        </p:nvSpPr>
        <p:spPr>
          <a:xfrm>
            <a:off x="1691680" y="3920190"/>
            <a:ext cx="576064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4355976" y="1869614"/>
            <a:ext cx="1224136" cy="407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E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4551434" y="4868061"/>
            <a:ext cx="1063258" cy="4072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467544" y="1268760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5652120" y="4868062"/>
            <a:ext cx="1080120" cy="4072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lang="ko-KR" altLang="en-US" sz="32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exerci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mont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ren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ubway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sta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4" grpId="0" animBg="1"/>
      <p:bldP spid="26" grpId="0" animBg="1"/>
      <p:bldP spid="2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모서리가 둥근 직사각형 45"/>
          <p:cNvSpPr/>
          <p:nvPr/>
        </p:nvSpPr>
        <p:spPr>
          <a:xfrm>
            <a:off x="971599" y="3573015"/>
            <a:ext cx="7261401" cy="2815157"/>
          </a:xfrm>
          <a:prstGeom prst="round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5" name="모서리가 둥근 직사각형 44"/>
          <p:cNvSpPr/>
          <p:nvPr/>
        </p:nvSpPr>
        <p:spPr>
          <a:xfrm>
            <a:off x="983121" y="1259468"/>
            <a:ext cx="7189279" cy="225257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7624" y="1475492"/>
            <a:ext cx="7745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Andy:</a:t>
            </a:r>
            <a:endParaRPr lang="ko-KR" alt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187624" y="1916832"/>
            <a:ext cx="53912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Tim: Nothing special. _____________________________</a:t>
            </a:r>
            <a:endParaRPr lang="ko-KR" alt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91893" y="2348880"/>
            <a:ext cx="682763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Andy: </a:t>
            </a:r>
            <a:r>
              <a:rPr lang="en-US" altLang="ko-KR" dirty="0"/>
              <a:t>I have free tickets for a concert. I'm going to go to the </a:t>
            </a:r>
            <a:endParaRPr lang="en-US" altLang="ko-KR" dirty="0" smtClean="0"/>
          </a:p>
          <a:p>
            <a:r>
              <a:rPr lang="en-US" altLang="ko-KR" dirty="0" smtClean="0"/>
              <a:t>concert </a:t>
            </a:r>
            <a:r>
              <a:rPr lang="en-US" altLang="ko-KR" dirty="0"/>
              <a:t>with Sara and Joan. </a:t>
            </a:r>
            <a:r>
              <a:rPr lang="en-US" altLang="ko-KR" dirty="0" smtClean="0"/>
              <a:t>________________________________</a:t>
            </a:r>
            <a:endParaRPr lang="ko-KR" altLang="en-US" dirty="0"/>
          </a:p>
        </p:txBody>
      </p:sp>
      <p:grpSp>
        <p:nvGrpSpPr>
          <p:cNvPr id="10" name="그룹 9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1" name="그룹 40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6" name="그룹 4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7" name="직사각형 16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8" name="직사각형 17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4" name="직사각형 13"/>
              <p:cNvSpPr/>
              <p:nvPr/>
            </p:nvSpPr>
            <p:spPr>
              <a:xfrm>
                <a:off x="6324148" y="241484"/>
                <a:ext cx="256833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1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/pg.6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2" name="TextBox 11"/>
            <p:cNvSpPr txBox="1"/>
            <p:nvPr/>
          </p:nvSpPr>
          <p:spPr>
            <a:xfrm>
              <a:off x="251520" y="6453336"/>
              <a:ext cx="40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251520" y="764704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Fill in the blanks and practice with your friends.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275673" y="3789040"/>
            <a:ext cx="31935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Tim: Do you swim everyday?</a:t>
            </a:r>
            <a:endParaRPr lang="ko-KR" altLang="en-US" dirty="0"/>
          </a:p>
        </p:txBody>
      </p:sp>
      <p:sp>
        <p:nvSpPr>
          <p:cNvPr id="30" name="TextBox 29"/>
          <p:cNvSpPr txBox="1"/>
          <p:nvPr/>
        </p:nvSpPr>
        <p:spPr>
          <a:xfrm>
            <a:off x="1259632" y="4499828"/>
            <a:ext cx="409118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Andy: </a:t>
            </a:r>
            <a:r>
              <a:rPr lang="en-US" altLang="ko-KR" dirty="0" smtClean="0"/>
              <a:t>________________________________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1259632" y="4859868"/>
            <a:ext cx="68407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Sara: I swim </a:t>
            </a:r>
            <a:r>
              <a:rPr lang="en-US" altLang="ko-KR" dirty="0" smtClean="0"/>
              <a:t>_________________________ </a:t>
            </a:r>
            <a:r>
              <a:rPr lang="en-US" altLang="ko-KR" dirty="0"/>
              <a:t>On Monday, Wednesday and Friday.</a:t>
            </a:r>
            <a:endParaRPr lang="ko-KR" altLang="ko-KR" dirty="0"/>
          </a:p>
        </p:txBody>
      </p:sp>
      <p:sp>
        <p:nvSpPr>
          <p:cNvPr id="32" name="눈물 방울 31"/>
          <p:cNvSpPr/>
          <p:nvPr/>
        </p:nvSpPr>
        <p:spPr>
          <a:xfrm>
            <a:off x="611560" y="1259468"/>
            <a:ext cx="432048" cy="432048"/>
          </a:xfrm>
          <a:prstGeom prst="teardrop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3" name="눈물 방울 32"/>
          <p:cNvSpPr/>
          <p:nvPr/>
        </p:nvSpPr>
        <p:spPr>
          <a:xfrm>
            <a:off x="683568" y="3573016"/>
            <a:ext cx="432048" cy="432048"/>
          </a:xfrm>
          <a:prstGeom prst="teardrop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2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3779912" y="1916832"/>
            <a:ext cx="27188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I'll probably stay home. 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772598" y="5579948"/>
            <a:ext cx="18714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what do you do</a:t>
            </a:r>
            <a:endParaRPr lang="ko-KR" altLang="en-US" dirty="0"/>
          </a:p>
        </p:txBody>
      </p:sp>
      <p:sp>
        <p:nvSpPr>
          <p:cNvPr id="44" name="TextBox 43"/>
          <p:cNvSpPr txBox="1"/>
          <p:nvPr/>
        </p:nvSpPr>
        <p:spPr>
          <a:xfrm>
            <a:off x="1259632" y="5579948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Andy: Then </a:t>
            </a:r>
            <a:r>
              <a:rPr lang="en-US" altLang="ko-KR" dirty="0" smtClean="0"/>
              <a:t>_______________________ </a:t>
            </a:r>
            <a:r>
              <a:rPr lang="en-US" altLang="ko-KR" dirty="0"/>
              <a:t>the other days?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1979712" y="1494076"/>
            <a:ext cx="35893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What are you doing tomorrow? 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201257" y="3070701"/>
            <a:ext cx="238847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Tim: Sure, I’d love </a:t>
            </a:r>
            <a:r>
              <a:rPr lang="en-US" altLang="ko-KR" dirty="0" smtClean="0"/>
              <a:t>to.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4355976" y="2627620"/>
            <a:ext cx="29647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Would you like to join us?</a:t>
            </a:r>
            <a:endParaRPr lang="ko-KR" altLang="en-US" dirty="0"/>
          </a:p>
        </p:txBody>
      </p:sp>
      <p:sp>
        <p:nvSpPr>
          <p:cNvPr id="48" name="TextBox 47"/>
          <p:cNvSpPr txBox="1"/>
          <p:nvPr/>
        </p:nvSpPr>
        <p:spPr>
          <a:xfrm>
            <a:off x="2123728" y="4499828"/>
            <a:ext cx="48668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How </a:t>
            </a:r>
            <a:r>
              <a:rPr lang="en-US" altLang="ko-KR" dirty="0"/>
              <a:t>often do you swim?</a:t>
            </a:r>
            <a:endParaRPr lang="en-US" altLang="ko-KR" dirty="0" smtClean="0"/>
          </a:p>
        </p:txBody>
      </p:sp>
      <p:sp>
        <p:nvSpPr>
          <p:cNvPr id="34" name="TextBox 33"/>
          <p:cNvSpPr txBox="1"/>
          <p:nvPr/>
        </p:nvSpPr>
        <p:spPr>
          <a:xfrm>
            <a:off x="2758818" y="4859868"/>
            <a:ext cx="22452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three times a </a:t>
            </a:r>
            <a:r>
              <a:rPr lang="en-US" altLang="ko-KR" dirty="0" smtClean="0"/>
              <a:t>week.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2000971" y="5939988"/>
            <a:ext cx="228299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 practice the piano.</a:t>
            </a:r>
            <a:endParaRPr lang="ko-KR" altLang="en-US" dirty="0"/>
          </a:p>
        </p:txBody>
      </p:sp>
      <p:sp>
        <p:nvSpPr>
          <p:cNvPr id="40" name="TextBox 39"/>
          <p:cNvSpPr txBox="1"/>
          <p:nvPr/>
        </p:nvSpPr>
        <p:spPr>
          <a:xfrm>
            <a:off x="1259632" y="4139788"/>
            <a:ext cx="19511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Sara: No, I don’t.</a:t>
            </a:r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1259632" y="5939988"/>
            <a:ext cx="74168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Sara: </a:t>
            </a:r>
            <a:r>
              <a:rPr lang="en-US" altLang="ko-KR" dirty="0" smtClean="0"/>
              <a:t>__________________________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8" grpId="0"/>
      <p:bldP spid="48" grpId="0"/>
      <p:bldP spid="34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모서리가 둥근 직사각형 36"/>
          <p:cNvSpPr/>
          <p:nvPr/>
        </p:nvSpPr>
        <p:spPr>
          <a:xfrm>
            <a:off x="1043608" y="3491716"/>
            <a:ext cx="7344816" cy="2673588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" name="모서리가 둥근 직사각형 35"/>
          <p:cNvSpPr/>
          <p:nvPr/>
        </p:nvSpPr>
        <p:spPr>
          <a:xfrm>
            <a:off x="1043608" y="980728"/>
            <a:ext cx="7344816" cy="2376264"/>
          </a:xfrm>
          <a:prstGeom prst="roundRect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87624" y="1124744"/>
            <a:ext cx="7200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Andy: </a:t>
            </a:r>
            <a:r>
              <a:rPr lang="en-US" altLang="ko-KR" dirty="0" smtClean="0"/>
              <a:t>I </a:t>
            </a:r>
            <a:r>
              <a:rPr lang="en-US" altLang="ko-KR" dirty="0"/>
              <a:t>enjoy playing baseball. </a:t>
            </a:r>
            <a:r>
              <a:rPr lang="en-US" altLang="ko-KR" dirty="0" smtClean="0"/>
              <a:t>________________________________</a:t>
            </a:r>
            <a:r>
              <a:rPr lang="en-US" altLang="ko-KR" dirty="0"/>
              <a:t> </a:t>
            </a:r>
            <a:r>
              <a:rPr lang="en-US" altLang="ko-KR" dirty="0" smtClean="0"/>
              <a:t>three </a:t>
            </a:r>
            <a:r>
              <a:rPr lang="en-US" altLang="ko-KR" dirty="0"/>
              <a:t>months ago.</a:t>
            </a:r>
            <a:endParaRPr lang="ko-KR" altLang="ko-KR" dirty="0"/>
          </a:p>
        </p:txBody>
      </p:sp>
      <p:sp>
        <p:nvSpPr>
          <p:cNvPr id="6" name="TextBox 5"/>
          <p:cNvSpPr txBox="1"/>
          <p:nvPr/>
        </p:nvSpPr>
        <p:spPr>
          <a:xfrm>
            <a:off x="1187624" y="1772816"/>
            <a:ext cx="70567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Tim: Wow. </a:t>
            </a:r>
            <a:r>
              <a:rPr lang="en-US" altLang="ko-KR" dirty="0" smtClean="0"/>
              <a:t>_______________________________________</a:t>
            </a:r>
            <a:endParaRPr lang="ko-KR" altLang="ko-KR" dirty="0"/>
          </a:p>
        </p:txBody>
      </p:sp>
      <p:grpSp>
        <p:nvGrpSpPr>
          <p:cNvPr id="8" name="그룹 7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9" name="그룹 40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4" name="그룹 4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5" name="직사각형 14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" name="직사각형 15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" name="직사각형 11"/>
              <p:cNvSpPr/>
              <p:nvPr/>
            </p:nvSpPr>
            <p:spPr>
              <a:xfrm>
                <a:off x="6324148" y="241484"/>
                <a:ext cx="2568331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1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/pg.7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51520" y="6453336"/>
              <a:ext cx="40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1201742" y="3717032"/>
            <a:ext cx="70426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Sara: What time </a:t>
            </a:r>
            <a:r>
              <a:rPr lang="en-US" altLang="ko-KR" dirty="0" smtClean="0"/>
              <a:t>_______________________________</a:t>
            </a:r>
            <a:endParaRPr lang="ko-KR" altLang="ko-KR" dirty="0"/>
          </a:p>
        </p:txBody>
      </p:sp>
      <p:sp>
        <p:nvSpPr>
          <p:cNvPr id="20" name="TextBox 19"/>
          <p:cNvSpPr txBox="1"/>
          <p:nvPr/>
        </p:nvSpPr>
        <p:spPr>
          <a:xfrm>
            <a:off x="1187624" y="4067780"/>
            <a:ext cx="72728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Andy: It starts at 5:30.</a:t>
            </a:r>
            <a:endParaRPr lang="ko-KR" altLang="en-US" dirty="0"/>
          </a:p>
        </p:txBody>
      </p:sp>
      <p:sp>
        <p:nvSpPr>
          <p:cNvPr id="22" name="눈물 방울 21"/>
          <p:cNvSpPr/>
          <p:nvPr/>
        </p:nvSpPr>
        <p:spPr>
          <a:xfrm>
            <a:off x="755576" y="1052736"/>
            <a:ext cx="432048" cy="432048"/>
          </a:xfrm>
          <a:prstGeom prst="teardrop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3" name="눈물 방울 22"/>
          <p:cNvSpPr/>
          <p:nvPr/>
        </p:nvSpPr>
        <p:spPr>
          <a:xfrm>
            <a:off x="755575" y="3573016"/>
            <a:ext cx="440689" cy="432048"/>
          </a:xfrm>
          <a:prstGeom prst="teardrop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4</a:t>
            </a:r>
            <a:endParaRPr lang="ko-KR" alt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187624" y="4490536"/>
            <a:ext cx="77768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Tim: When shall we meet?</a:t>
            </a:r>
            <a:endParaRPr lang="ko-KR" altLang="en-US" dirty="0"/>
          </a:p>
        </p:txBody>
      </p:sp>
      <p:sp>
        <p:nvSpPr>
          <p:cNvPr id="26" name="TextBox 25"/>
          <p:cNvSpPr txBox="1"/>
          <p:nvPr/>
        </p:nvSpPr>
        <p:spPr>
          <a:xfrm>
            <a:off x="1187624" y="2646204"/>
            <a:ext cx="71552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Tim: Yes, I do Taekwondo</a:t>
            </a:r>
            <a:r>
              <a:rPr lang="en-US" altLang="ko-KR" dirty="0" smtClean="0"/>
              <a:t>. __________________________ From </a:t>
            </a:r>
            <a:r>
              <a:rPr lang="en-US" altLang="ko-KR" dirty="0"/>
              <a:t>Monday </a:t>
            </a:r>
            <a:endParaRPr lang="en-US" altLang="ko-KR" dirty="0" smtClean="0"/>
          </a:p>
          <a:p>
            <a:r>
              <a:rPr lang="en-US" altLang="ko-KR" dirty="0" smtClean="0"/>
              <a:t>to </a:t>
            </a:r>
            <a:r>
              <a:rPr lang="en-US" altLang="ko-KR" dirty="0"/>
              <a:t>Friday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32" name="TextBox 31"/>
          <p:cNvSpPr txBox="1"/>
          <p:nvPr/>
        </p:nvSpPr>
        <p:spPr>
          <a:xfrm>
            <a:off x="2005450" y="2214156"/>
            <a:ext cx="16304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Twice a </a:t>
            </a:r>
            <a:r>
              <a:rPr lang="en-US" altLang="ko-KR" dirty="0" smtClean="0"/>
              <a:t>week,</a:t>
            </a:r>
            <a:endParaRPr lang="ko-KR" altLang="en-US" dirty="0"/>
          </a:p>
        </p:txBody>
      </p:sp>
      <p:sp>
        <p:nvSpPr>
          <p:cNvPr id="38" name="TextBox 37"/>
          <p:cNvSpPr txBox="1"/>
          <p:nvPr/>
        </p:nvSpPr>
        <p:spPr>
          <a:xfrm>
            <a:off x="1187624" y="4859868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Andy: </a:t>
            </a:r>
            <a:r>
              <a:rPr lang="en-US" altLang="ko-KR" dirty="0" smtClean="0"/>
              <a:t>___________________________ </a:t>
            </a:r>
            <a:r>
              <a:rPr lang="en-US" altLang="ko-KR" dirty="0"/>
              <a:t>at the subway station.</a:t>
            </a:r>
            <a:endParaRPr lang="ko-KR" altLang="en-US" dirty="0"/>
          </a:p>
        </p:txBody>
      </p:sp>
      <p:sp>
        <p:nvSpPr>
          <p:cNvPr id="42" name="TextBox 41"/>
          <p:cNvSpPr txBox="1"/>
          <p:nvPr/>
        </p:nvSpPr>
        <p:spPr>
          <a:xfrm>
            <a:off x="2483768" y="1772816"/>
            <a:ext cx="365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How often do you play baseball?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4211960" y="2636912"/>
            <a:ext cx="21123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Five times a week.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1187624" y="2215897"/>
            <a:ext cx="723999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Andy: _________________ Saturday and Sunday. Do you exercise, Tim?</a:t>
            </a:r>
            <a:endParaRPr lang="ko-KR" altLang="en-US" dirty="0"/>
          </a:p>
        </p:txBody>
      </p:sp>
      <p:sp>
        <p:nvSpPr>
          <p:cNvPr id="31" name="TextBox 30"/>
          <p:cNvSpPr txBox="1"/>
          <p:nvPr/>
        </p:nvSpPr>
        <p:spPr>
          <a:xfrm>
            <a:off x="4686820" y="1115452"/>
            <a:ext cx="283750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I joined the baseball club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3131840" y="3707740"/>
            <a:ext cx="31923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does the concert start?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1998345" y="4859868"/>
            <a:ext cx="250164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Let’s meet at 4 o’clock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1187624" y="5282624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Sara: What should I bring?</a:t>
            </a:r>
            <a:endParaRPr lang="ko-KR" altLang="en-US" dirty="0"/>
          </a:p>
        </p:txBody>
      </p:sp>
      <p:sp>
        <p:nvSpPr>
          <p:cNvPr id="29" name="TextBox 28"/>
          <p:cNvSpPr txBox="1"/>
          <p:nvPr/>
        </p:nvSpPr>
        <p:spPr>
          <a:xfrm>
            <a:off x="1187624" y="5651956"/>
            <a:ext cx="71287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dirty="0"/>
              <a:t>Andy: Bring your camera. Yours is </a:t>
            </a:r>
            <a:r>
              <a:rPr lang="en-US" altLang="ko-KR" dirty="0" smtClean="0"/>
              <a:t>__________________________</a:t>
            </a:r>
            <a:endParaRPr lang="ko-KR" altLang="ko-KR" dirty="0"/>
          </a:p>
        </p:txBody>
      </p:sp>
      <p:sp>
        <p:nvSpPr>
          <p:cNvPr id="30" name="TextBox 29"/>
          <p:cNvSpPr txBox="1"/>
          <p:nvPr/>
        </p:nvSpPr>
        <p:spPr>
          <a:xfrm>
            <a:off x="5064608" y="5651956"/>
            <a:ext cx="20069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better than </a:t>
            </a:r>
            <a:r>
              <a:rPr lang="en-US" altLang="ko-KR" dirty="0" smtClean="0"/>
              <a:t>mine.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/>
      <p:bldP spid="42" grpId="0"/>
      <p:bldP spid="45" grpId="0"/>
      <p:bldP spid="31" grpId="0"/>
      <p:bldP spid="34" grpId="0"/>
      <p:bldP spid="3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모서리가 둥근 사각형 설명선 50"/>
          <p:cNvSpPr/>
          <p:nvPr/>
        </p:nvSpPr>
        <p:spPr>
          <a:xfrm>
            <a:off x="35496" y="4509120"/>
            <a:ext cx="2952328" cy="936104"/>
          </a:xfrm>
          <a:prstGeom prst="wedgeRoundRectCallout">
            <a:avLst>
              <a:gd name="adj1" fmla="val -43046"/>
              <a:gd name="adj2" fmla="val 6426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0" name="모서리가 둥근 사각형 설명선 49"/>
          <p:cNvSpPr/>
          <p:nvPr/>
        </p:nvSpPr>
        <p:spPr>
          <a:xfrm>
            <a:off x="107504" y="2924944"/>
            <a:ext cx="2880320" cy="936104"/>
          </a:xfrm>
          <a:prstGeom prst="wedgeRoundRectCallout">
            <a:avLst>
              <a:gd name="adj1" fmla="val -43046"/>
              <a:gd name="adj2" fmla="val 6426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9" name="모서리가 둥근 사각형 설명선 48"/>
          <p:cNvSpPr/>
          <p:nvPr/>
        </p:nvSpPr>
        <p:spPr>
          <a:xfrm>
            <a:off x="5076056" y="5445224"/>
            <a:ext cx="3888432" cy="936104"/>
          </a:xfrm>
          <a:prstGeom prst="wedgeRoundRectCallout">
            <a:avLst>
              <a:gd name="adj1" fmla="val 51402"/>
              <a:gd name="adj2" fmla="val 703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2" name="모서리가 둥근 사각형 설명선 41"/>
          <p:cNvSpPr/>
          <p:nvPr/>
        </p:nvSpPr>
        <p:spPr>
          <a:xfrm>
            <a:off x="5076056" y="3933056"/>
            <a:ext cx="3888432" cy="936104"/>
          </a:xfrm>
          <a:prstGeom prst="wedgeRoundRectCallout">
            <a:avLst>
              <a:gd name="adj1" fmla="val 51402"/>
              <a:gd name="adj2" fmla="val 703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1" name="모서리가 둥근 사각형 설명선 40"/>
          <p:cNvSpPr/>
          <p:nvPr/>
        </p:nvSpPr>
        <p:spPr>
          <a:xfrm>
            <a:off x="5076056" y="2348880"/>
            <a:ext cx="3888432" cy="936104"/>
          </a:xfrm>
          <a:prstGeom prst="wedgeRoundRectCallout">
            <a:avLst>
              <a:gd name="adj1" fmla="val 51402"/>
              <a:gd name="adj2" fmla="val 70369"/>
              <a:gd name="adj3" fmla="val 16667"/>
            </a:avLst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0" name="모서리가 둥근 사각형 설명선 39"/>
          <p:cNvSpPr/>
          <p:nvPr/>
        </p:nvSpPr>
        <p:spPr>
          <a:xfrm>
            <a:off x="72008" y="1196752"/>
            <a:ext cx="2915816" cy="936104"/>
          </a:xfrm>
          <a:prstGeom prst="wedgeRoundRectCallout">
            <a:avLst>
              <a:gd name="adj1" fmla="val -43046"/>
              <a:gd name="adj2" fmla="val 64264"/>
              <a:gd name="adj3" fmla="val 16667"/>
            </a:avLst>
          </a:prstGeom>
          <a:solidFill>
            <a:schemeClr val="accent5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23528" y="764704"/>
            <a:ext cx="2952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Look and fill in the blanks.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6" name="그룹 5"/>
          <p:cNvGrpSpPr/>
          <p:nvPr/>
        </p:nvGrpSpPr>
        <p:grpSpPr>
          <a:xfrm>
            <a:off x="-36512" y="0"/>
            <a:ext cx="9361040" cy="6791890"/>
            <a:chOff x="-36512" y="0"/>
            <a:chExt cx="9361040" cy="6791890"/>
          </a:xfrm>
        </p:grpSpPr>
        <p:grpSp>
          <p:nvGrpSpPr>
            <p:cNvPr id="7" name="그룹 52"/>
            <p:cNvGrpSpPr/>
            <p:nvPr/>
          </p:nvGrpSpPr>
          <p:grpSpPr>
            <a:xfrm>
              <a:off x="-36512" y="0"/>
              <a:ext cx="9361040" cy="6453336"/>
              <a:chOff x="-36512" y="0"/>
              <a:chExt cx="9361040" cy="6453336"/>
            </a:xfrm>
          </p:grpSpPr>
          <p:grpSp>
            <p:nvGrpSpPr>
              <p:cNvPr id="12" name="그룹 5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3" name="직사각형 12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4" name="직사각형 13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rgbClr val="1F497D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0" name="직사각형 9"/>
              <p:cNvSpPr/>
              <p:nvPr/>
            </p:nvSpPr>
            <p:spPr>
              <a:xfrm>
                <a:off x="5724128" y="241484"/>
                <a:ext cx="3600400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rgbClr val="4F81BD">
                          <a:tint val="10000"/>
                        </a:srgb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rgbClr val="4F81BD">
                            <a:tint val="83000"/>
                            <a:shade val="100000"/>
                            <a:satMod val="200000"/>
                          </a:srgbClr>
                        </a:gs>
                        <a:gs pos="75000">
                          <a:srgbClr val="4F81BD">
                            <a:tint val="100000"/>
                            <a:shade val="50000"/>
                            <a:satMod val="150000"/>
                          </a:srgbClr>
                        </a:gs>
                      </a:gsLst>
                      <a:lin ang="5400000"/>
                    </a:gradFill>
                    <a:effectLst>
                      <a:glow rad="45500">
                        <a:srgbClr val="4F81BD">
                          <a:satMod val="220000"/>
                          <a:alpha val="35000"/>
                        </a:srgbClr>
                      </a:glow>
                    </a:effectLst>
                  </a:rPr>
                  <a:t>Unit 1/pg.10-11</a:t>
                </a:r>
                <a:endParaRPr lang="en-US" altLang="ko-KR" sz="2800" b="1" spc="300" dirty="0">
                  <a:ln w="11430" cmpd="sng">
                    <a:solidFill>
                      <a:srgbClr val="4F81BD">
                        <a:tint val="10000"/>
                      </a:srgb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rgbClr val="4F81BD">
                          <a:tint val="83000"/>
                          <a:shade val="100000"/>
                          <a:satMod val="200000"/>
                        </a:srgbClr>
                      </a:gs>
                      <a:gs pos="75000">
                        <a:srgbClr val="4F81BD">
                          <a:tint val="100000"/>
                          <a:shade val="50000"/>
                          <a:satMod val="150000"/>
                        </a:srgbClr>
                      </a:gs>
                    </a:gsLst>
                    <a:lin ang="5400000"/>
                  </a:gradFill>
                  <a:effectLst>
                    <a:glow rad="45500">
                      <a:srgbClr val="4F81BD">
                        <a:satMod val="220000"/>
                        <a:alpha val="35000"/>
                      </a:srgbClr>
                    </a:glow>
                  </a:effectLst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269268" y="6453336"/>
              <a:ext cx="3942692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122429" y="1342509"/>
            <a:ext cx="27796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_______ </a:t>
            </a:r>
            <a:r>
              <a:rPr lang="en-US" altLang="ko-KR" dirty="0"/>
              <a:t>often </a:t>
            </a:r>
            <a:r>
              <a:rPr lang="en-US" altLang="ko-KR" dirty="0" smtClean="0"/>
              <a:t>______ </a:t>
            </a:r>
            <a:r>
              <a:rPr lang="en-US" altLang="ko-KR" dirty="0"/>
              <a:t>they </a:t>
            </a:r>
            <a:endParaRPr lang="en-US" altLang="ko-KR" dirty="0" smtClean="0"/>
          </a:p>
          <a:p>
            <a:r>
              <a:rPr lang="en-US" altLang="ko-KR" dirty="0" smtClean="0"/>
              <a:t>go </a:t>
            </a:r>
            <a:r>
              <a:rPr lang="en-US" altLang="ko-KR" dirty="0"/>
              <a:t>out for dinner?</a:t>
            </a:r>
            <a:endParaRPr lang="en-US" altLang="ko-KR" dirty="0" smtClean="0"/>
          </a:p>
        </p:txBody>
      </p:sp>
      <p:sp>
        <p:nvSpPr>
          <p:cNvPr id="44" name="TextBox 43"/>
          <p:cNvSpPr txBox="1"/>
          <p:nvPr/>
        </p:nvSpPr>
        <p:spPr>
          <a:xfrm>
            <a:off x="5220072" y="2492896"/>
            <a:ext cx="29225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They go out for dinner </a:t>
            </a:r>
            <a:endParaRPr lang="en-US" altLang="ko-KR" dirty="0" smtClean="0"/>
          </a:p>
          <a:p>
            <a:r>
              <a:rPr lang="en-US" altLang="ko-KR" dirty="0" smtClean="0"/>
              <a:t>___________________________.</a:t>
            </a:r>
            <a:endParaRPr lang="ko-KR" altLang="en-US" dirty="0"/>
          </a:p>
        </p:txBody>
      </p:sp>
      <p:sp>
        <p:nvSpPr>
          <p:cNvPr id="45" name="TextBox 44"/>
          <p:cNvSpPr txBox="1"/>
          <p:nvPr/>
        </p:nvSpPr>
        <p:spPr>
          <a:xfrm>
            <a:off x="141080" y="3070701"/>
            <a:ext cx="292923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How </a:t>
            </a:r>
            <a:r>
              <a:rPr lang="en-US" altLang="ko-KR" dirty="0" smtClean="0"/>
              <a:t>________ do _______</a:t>
            </a:r>
          </a:p>
          <a:p>
            <a:r>
              <a:rPr lang="en-US" altLang="ko-KR" dirty="0" smtClean="0"/>
              <a:t>brush your </a:t>
            </a:r>
            <a:r>
              <a:rPr lang="en-US" altLang="ko-KR" dirty="0"/>
              <a:t>teeth?</a:t>
            </a:r>
            <a:endParaRPr lang="en-US" altLang="ko-KR" dirty="0" smtClean="0"/>
          </a:p>
        </p:txBody>
      </p:sp>
      <p:sp>
        <p:nvSpPr>
          <p:cNvPr id="46" name="TextBox 45"/>
          <p:cNvSpPr txBox="1"/>
          <p:nvPr/>
        </p:nvSpPr>
        <p:spPr>
          <a:xfrm>
            <a:off x="5076056" y="4221088"/>
            <a:ext cx="39805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I brush ______________________________.</a:t>
            </a:r>
            <a:endParaRPr lang="ko-KR" altLang="en-US" dirty="0"/>
          </a:p>
        </p:txBody>
      </p:sp>
      <p:sp>
        <p:nvSpPr>
          <p:cNvPr id="47" name="TextBox 46"/>
          <p:cNvSpPr txBox="1"/>
          <p:nvPr/>
        </p:nvSpPr>
        <p:spPr>
          <a:xfrm>
            <a:off x="87734" y="4653136"/>
            <a:ext cx="27398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_____________ ________ he </a:t>
            </a:r>
          </a:p>
          <a:p>
            <a:r>
              <a:rPr lang="en-US" altLang="ko-KR" dirty="0" smtClean="0"/>
              <a:t>swim</a:t>
            </a:r>
            <a:r>
              <a:rPr lang="en-US" altLang="ko-KR" dirty="0"/>
              <a:t>?</a:t>
            </a:r>
            <a:endParaRPr lang="en-US" altLang="ko-KR" dirty="0" smtClean="0"/>
          </a:p>
        </p:txBody>
      </p:sp>
      <p:sp>
        <p:nvSpPr>
          <p:cNvPr id="48" name="TextBox 47"/>
          <p:cNvSpPr txBox="1"/>
          <p:nvPr/>
        </p:nvSpPr>
        <p:spPr>
          <a:xfrm>
            <a:off x="5141048" y="5723964"/>
            <a:ext cx="305243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He _________________________.</a:t>
            </a:r>
            <a:endParaRPr lang="ko-KR" altLang="en-US" dirty="0"/>
          </a:p>
        </p:txBody>
      </p:sp>
      <p:sp>
        <p:nvSpPr>
          <p:cNvPr id="25" name="TextBox 24"/>
          <p:cNvSpPr txBox="1"/>
          <p:nvPr/>
        </p:nvSpPr>
        <p:spPr>
          <a:xfrm>
            <a:off x="5364088" y="2771636"/>
            <a:ext cx="20093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five </a:t>
            </a:r>
            <a:r>
              <a:rPr lang="en-US" altLang="ko-KR" dirty="0"/>
              <a:t>times</a:t>
            </a:r>
            <a:r>
              <a:rPr lang="en-US" altLang="ko-KR" dirty="0" smtClean="0"/>
              <a:t> </a:t>
            </a:r>
            <a:r>
              <a:rPr lang="en-US" altLang="ko-KR" dirty="0"/>
              <a:t>a </a:t>
            </a:r>
            <a:r>
              <a:rPr lang="en-US" altLang="ko-KR" dirty="0" smtClean="0"/>
              <a:t>week</a:t>
            </a:r>
            <a:endParaRPr lang="ko-KR" altLang="en-US" dirty="0"/>
          </a:p>
        </p:txBody>
      </p:sp>
      <p:sp>
        <p:nvSpPr>
          <p:cNvPr id="27" name="TextBox 26"/>
          <p:cNvSpPr txBox="1"/>
          <p:nvPr/>
        </p:nvSpPr>
        <p:spPr>
          <a:xfrm>
            <a:off x="5940152" y="4211796"/>
            <a:ext cx="30798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my </a:t>
            </a:r>
            <a:r>
              <a:rPr lang="en-US" altLang="ko-KR" dirty="0"/>
              <a:t>teeth three times a </a:t>
            </a:r>
            <a:r>
              <a:rPr lang="en-US" altLang="ko-KR" dirty="0" smtClean="0"/>
              <a:t>day</a:t>
            </a:r>
            <a:endParaRPr lang="ko-KR" altLang="en-US" dirty="0"/>
          </a:p>
        </p:txBody>
      </p:sp>
      <p:sp>
        <p:nvSpPr>
          <p:cNvPr id="28" name="TextBox 27"/>
          <p:cNvSpPr txBox="1"/>
          <p:nvPr/>
        </p:nvSpPr>
        <p:spPr>
          <a:xfrm>
            <a:off x="3070311" y="2708920"/>
            <a:ext cx="1789721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 smtClean="0"/>
              <a:t>five </a:t>
            </a:r>
            <a:r>
              <a:rPr lang="en-US" altLang="ko-KR" sz="1400" dirty="0"/>
              <a:t>times </a:t>
            </a:r>
            <a:r>
              <a:rPr lang="en-US" altLang="ko-KR" sz="1400" dirty="0" smtClean="0"/>
              <a:t>a </a:t>
            </a:r>
            <a:r>
              <a:rPr lang="en-US" altLang="ko-KR" sz="1400" dirty="0"/>
              <a:t>month </a:t>
            </a:r>
            <a:endParaRPr lang="ko-KR" altLang="en-US" sz="1400" b="1" dirty="0"/>
          </a:p>
        </p:txBody>
      </p:sp>
      <p:sp>
        <p:nvSpPr>
          <p:cNvPr id="29" name="TextBox 28"/>
          <p:cNvSpPr txBox="1"/>
          <p:nvPr/>
        </p:nvSpPr>
        <p:spPr>
          <a:xfrm>
            <a:off x="3059832" y="4437112"/>
            <a:ext cx="161518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three times a day</a:t>
            </a:r>
            <a:endParaRPr lang="ko-KR" altLang="en-US" sz="1400" b="1" dirty="0"/>
          </a:p>
        </p:txBody>
      </p:sp>
      <p:sp>
        <p:nvSpPr>
          <p:cNvPr id="30" name="TextBox 29"/>
          <p:cNvSpPr txBox="1"/>
          <p:nvPr/>
        </p:nvSpPr>
        <p:spPr>
          <a:xfrm>
            <a:off x="3344613" y="6021288"/>
            <a:ext cx="129939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dirty="0"/>
              <a:t>twice </a:t>
            </a:r>
            <a:r>
              <a:rPr lang="en-US" altLang="ko-KR" sz="1400" dirty="0" smtClean="0"/>
              <a:t>a </a:t>
            </a:r>
            <a:r>
              <a:rPr lang="en-US" altLang="ko-KR" sz="1400" dirty="0"/>
              <a:t>week </a:t>
            </a:r>
            <a:endParaRPr lang="ko-KR" altLang="en-US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582941" y="4643844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does</a:t>
            </a:r>
            <a:endParaRPr lang="ko-KR" altLang="en-US" dirty="0"/>
          </a:p>
        </p:txBody>
      </p:sp>
      <p:sp>
        <p:nvSpPr>
          <p:cNvPr id="33" name="TextBox 32"/>
          <p:cNvSpPr txBox="1"/>
          <p:nvPr/>
        </p:nvSpPr>
        <p:spPr>
          <a:xfrm>
            <a:off x="251520" y="1331476"/>
            <a:ext cx="68480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How</a:t>
            </a:r>
            <a:endParaRPr lang="ko-KR" altLang="en-US" dirty="0"/>
          </a:p>
        </p:txBody>
      </p:sp>
      <p:sp>
        <p:nvSpPr>
          <p:cNvPr id="34" name="TextBox 33"/>
          <p:cNvSpPr txBox="1"/>
          <p:nvPr/>
        </p:nvSpPr>
        <p:spPr>
          <a:xfrm>
            <a:off x="1661742" y="1331476"/>
            <a:ext cx="4619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do</a:t>
            </a:r>
            <a:endParaRPr lang="ko-KR" altLang="en-US" dirty="0"/>
          </a:p>
        </p:txBody>
      </p:sp>
      <p:sp>
        <p:nvSpPr>
          <p:cNvPr id="35" name="TextBox 34"/>
          <p:cNvSpPr txBox="1"/>
          <p:nvPr/>
        </p:nvSpPr>
        <p:spPr>
          <a:xfrm>
            <a:off x="827584" y="3059668"/>
            <a:ext cx="7309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often</a:t>
            </a:r>
            <a:endParaRPr lang="ko-KR" altLang="en-US" dirty="0"/>
          </a:p>
        </p:txBody>
      </p:sp>
      <p:sp>
        <p:nvSpPr>
          <p:cNvPr id="36" name="TextBox 35"/>
          <p:cNvSpPr txBox="1"/>
          <p:nvPr/>
        </p:nvSpPr>
        <p:spPr>
          <a:xfrm>
            <a:off x="2059615" y="3059668"/>
            <a:ext cx="568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you</a:t>
            </a:r>
            <a:endParaRPr lang="ko-KR" altLang="en-US" dirty="0"/>
          </a:p>
        </p:txBody>
      </p:sp>
      <p:sp>
        <p:nvSpPr>
          <p:cNvPr id="37" name="TextBox 36"/>
          <p:cNvSpPr txBox="1"/>
          <p:nvPr/>
        </p:nvSpPr>
        <p:spPr>
          <a:xfrm>
            <a:off x="179512" y="4643844"/>
            <a:ext cx="128721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How </a:t>
            </a:r>
            <a:r>
              <a:rPr lang="en-US" altLang="ko-KR" dirty="0" smtClean="0"/>
              <a:t>often</a:t>
            </a:r>
            <a:endParaRPr lang="ko-KR" altLang="en-US" dirty="0"/>
          </a:p>
        </p:txBody>
      </p:sp>
      <p:pic>
        <p:nvPicPr>
          <p:cNvPr id="2" name="그림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6765" y="4914516"/>
            <a:ext cx="1557160" cy="10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3" name="그림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4930" y="1584441"/>
            <a:ext cx="1513256" cy="10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26413" y="3240480"/>
            <a:ext cx="1513256" cy="108000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</p:pic>
      <p:sp>
        <p:nvSpPr>
          <p:cNvPr id="55" name="TextBox 54"/>
          <p:cNvSpPr txBox="1"/>
          <p:nvPr/>
        </p:nvSpPr>
        <p:spPr>
          <a:xfrm>
            <a:off x="5634650" y="5723964"/>
            <a:ext cx="22497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swims </a:t>
            </a:r>
            <a:r>
              <a:rPr lang="en-US" altLang="ko-KR" dirty="0" smtClean="0"/>
              <a:t>twice </a:t>
            </a:r>
            <a:r>
              <a:rPr lang="en-US" altLang="ko-KR" dirty="0"/>
              <a:t>a week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228638695"/>
      </p:ext>
    </p:extLst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31" grpId="0"/>
      <p:bldP spid="33" grpId="0"/>
      <p:bldP spid="34" grpId="0"/>
      <p:bldP spid="35" grpId="0"/>
      <p:bldP spid="36" grpId="0"/>
      <p:bldP spid="37" grpId="0"/>
      <p:bldP spid="5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모서리가 둥근 직사각형 68"/>
          <p:cNvSpPr/>
          <p:nvPr/>
        </p:nvSpPr>
        <p:spPr>
          <a:xfrm>
            <a:off x="107504" y="1988840"/>
            <a:ext cx="2293200" cy="1584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8" name="모서리가 둥근 직사각형 67"/>
          <p:cNvSpPr/>
          <p:nvPr/>
        </p:nvSpPr>
        <p:spPr>
          <a:xfrm>
            <a:off x="107504" y="1268760"/>
            <a:ext cx="4351773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8" name="그룹 7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9" name="그룹 40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4" name="그룹 47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5" name="직사각형 14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16" name="직사각형 15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2" name="직사각형 11"/>
              <p:cNvSpPr/>
              <p:nvPr/>
            </p:nvSpPr>
            <p:spPr>
              <a:xfrm>
                <a:off x="5952671" y="169476"/>
                <a:ext cx="2815194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 1/pg.12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0" name="TextBox 9"/>
            <p:cNvSpPr txBox="1"/>
            <p:nvPr/>
          </p:nvSpPr>
          <p:spPr>
            <a:xfrm>
              <a:off x="269268" y="6453336"/>
              <a:ext cx="40147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107504" y="764704"/>
            <a:ext cx="46085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latin typeface="Arial" pitchFamily="34" charset="0"/>
                <a:cs typeface="Arial" pitchFamily="34" charset="0"/>
              </a:rPr>
              <a:t>Choose the correct answers.</a:t>
            </a:r>
            <a:endParaRPr lang="ko-KR" altLang="en-US" sz="14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>
            <a:off x="96692" y="1331476"/>
            <a:ext cx="39712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 Would </a:t>
            </a:r>
            <a:r>
              <a:rPr lang="en-US" altLang="ko-KR" dirty="0"/>
              <a:t>you like to play outside?</a:t>
            </a:r>
            <a:endParaRPr lang="en-US" altLang="ko-KR" dirty="0" smtClean="0"/>
          </a:p>
        </p:txBody>
      </p:sp>
      <p:sp>
        <p:nvSpPr>
          <p:cNvPr id="64" name="TextBox 63"/>
          <p:cNvSpPr txBox="1"/>
          <p:nvPr/>
        </p:nvSpPr>
        <p:spPr>
          <a:xfrm>
            <a:off x="251520" y="2051556"/>
            <a:ext cx="16455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Yes, please.</a:t>
            </a:r>
            <a:endParaRPr lang="ko-KR" altLang="en-US" dirty="0"/>
          </a:p>
        </p:txBody>
      </p:sp>
      <p:sp>
        <p:nvSpPr>
          <p:cNvPr id="66" name="TextBox 65"/>
          <p:cNvSpPr txBox="1"/>
          <p:nvPr/>
        </p:nvSpPr>
        <p:spPr>
          <a:xfrm>
            <a:off x="251520" y="2564904"/>
            <a:ext cx="1814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B. Sorry, I can’t.</a:t>
            </a:r>
            <a:endParaRPr lang="ko-KR" altLang="en-US" dirty="0"/>
          </a:p>
        </p:txBody>
      </p:sp>
      <p:sp>
        <p:nvSpPr>
          <p:cNvPr id="67" name="TextBox 66"/>
          <p:cNvSpPr txBox="1"/>
          <p:nvPr/>
        </p:nvSpPr>
        <p:spPr>
          <a:xfrm>
            <a:off x="251520" y="3059668"/>
            <a:ext cx="19416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C. </a:t>
            </a:r>
            <a:r>
              <a:rPr lang="en-US" altLang="ko-KR" dirty="0"/>
              <a:t>Yes, I’d like to.</a:t>
            </a:r>
            <a:endParaRPr lang="ko-KR" altLang="en-US" dirty="0"/>
          </a:p>
        </p:txBody>
      </p:sp>
      <p:sp>
        <p:nvSpPr>
          <p:cNvPr id="70" name="모서리가 둥근 직사각형 69"/>
          <p:cNvSpPr/>
          <p:nvPr/>
        </p:nvSpPr>
        <p:spPr>
          <a:xfrm>
            <a:off x="4716016" y="1988840"/>
            <a:ext cx="2293651" cy="1584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1" name="모서리가 둥근 직사각형 70"/>
          <p:cNvSpPr/>
          <p:nvPr/>
        </p:nvSpPr>
        <p:spPr>
          <a:xfrm>
            <a:off x="4644008" y="1268760"/>
            <a:ext cx="4392488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4680520" y="1331476"/>
            <a:ext cx="4499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 Would </a:t>
            </a:r>
            <a:r>
              <a:rPr lang="en-US" altLang="ko-KR" dirty="0"/>
              <a:t>you like to eat something?</a:t>
            </a:r>
            <a:endParaRPr lang="en-US" altLang="ko-KR" dirty="0" smtClean="0"/>
          </a:p>
        </p:txBody>
      </p:sp>
      <p:sp>
        <p:nvSpPr>
          <p:cNvPr id="73" name="TextBox 72"/>
          <p:cNvSpPr txBox="1"/>
          <p:nvPr/>
        </p:nvSpPr>
        <p:spPr>
          <a:xfrm>
            <a:off x="4819317" y="2060848"/>
            <a:ext cx="20172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No, </a:t>
            </a:r>
            <a:r>
              <a:rPr lang="en-US" altLang="ko-KR" dirty="0"/>
              <a:t>thank you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74" name="TextBox 73"/>
          <p:cNvSpPr txBox="1"/>
          <p:nvPr/>
        </p:nvSpPr>
        <p:spPr>
          <a:xfrm>
            <a:off x="4819317" y="2574196"/>
            <a:ext cx="18141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B. </a:t>
            </a:r>
            <a:r>
              <a:rPr lang="en-US" altLang="ko-KR" dirty="0"/>
              <a:t>Sorry, I can’t</a:t>
            </a:r>
            <a:r>
              <a:rPr lang="en-US" altLang="ko-KR" dirty="0" smtClean="0"/>
              <a:t>.</a:t>
            </a:r>
            <a:endParaRPr lang="ko-KR" altLang="en-US" dirty="0"/>
          </a:p>
        </p:txBody>
      </p:sp>
      <p:sp>
        <p:nvSpPr>
          <p:cNvPr id="75" name="TextBox 74"/>
          <p:cNvSpPr txBox="1"/>
          <p:nvPr/>
        </p:nvSpPr>
        <p:spPr>
          <a:xfrm>
            <a:off x="4819317" y="3068960"/>
            <a:ext cx="16391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C. </a:t>
            </a:r>
            <a:r>
              <a:rPr lang="en-US" altLang="ko-KR" dirty="0"/>
              <a:t>Yes</a:t>
            </a:r>
            <a:r>
              <a:rPr lang="en-US" altLang="ko-KR" dirty="0" smtClean="0"/>
              <a:t>, please.</a:t>
            </a:r>
            <a:endParaRPr lang="ko-KR" altLang="en-US" dirty="0"/>
          </a:p>
        </p:txBody>
      </p:sp>
      <p:sp>
        <p:nvSpPr>
          <p:cNvPr id="76" name="모서리가 둥근 직사각형 75"/>
          <p:cNvSpPr/>
          <p:nvPr/>
        </p:nvSpPr>
        <p:spPr>
          <a:xfrm>
            <a:off x="118560" y="4494624"/>
            <a:ext cx="2293200" cy="1584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7" name="모서리가 둥근 직사각형 76"/>
          <p:cNvSpPr/>
          <p:nvPr/>
        </p:nvSpPr>
        <p:spPr>
          <a:xfrm>
            <a:off x="76211" y="3789040"/>
            <a:ext cx="4423781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35496" y="3851756"/>
            <a:ext cx="42463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 Would </a:t>
            </a:r>
            <a:r>
              <a:rPr lang="en-US" altLang="ko-KR" dirty="0"/>
              <a:t>you like to drink juice?</a:t>
            </a:r>
            <a:endParaRPr lang="en-US" altLang="ko-KR" b="1" dirty="0" smtClean="0"/>
          </a:p>
        </p:txBody>
      </p:sp>
      <p:sp>
        <p:nvSpPr>
          <p:cNvPr id="79" name="TextBox 78"/>
          <p:cNvSpPr txBox="1"/>
          <p:nvPr/>
        </p:nvSpPr>
        <p:spPr>
          <a:xfrm>
            <a:off x="210277" y="4629348"/>
            <a:ext cx="1951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A. No, thank you.</a:t>
            </a:r>
            <a:endParaRPr lang="ko-KR" altLang="en-US" dirty="0"/>
          </a:p>
        </p:txBody>
      </p:sp>
      <p:sp>
        <p:nvSpPr>
          <p:cNvPr id="80" name="TextBox 79"/>
          <p:cNvSpPr txBox="1"/>
          <p:nvPr/>
        </p:nvSpPr>
        <p:spPr>
          <a:xfrm>
            <a:off x="210278" y="5070688"/>
            <a:ext cx="19929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 smtClean="0"/>
              <a:t>B. Yes</a:t>
            </a:r>
            <a:r>
              <a:rPr lang="en-US" altLang="ko-KR" dirty="0"/>
              <a:t>, I’d like </a:t>
            </a:r>
            <a:r>
              <a:rPr lang="en-US" altLang="ko-KR" dirty="0" smtClean="0"/>
              <a:t>to.</a:t>
            </a:r>
            <a:endParaRPr lang="ko-KR" altLang="en-US" dirty="0"/>
          </a:p>
        </p:txBody>
      </p:sp>
      <p:sp>
        <p:nvSpPr>
          <p:cNvPr id="81" name="TextBox 80"/>
          <p:cNvSpPr txBox="1"/>
          <p:nvPr/>
        </p:nvSpPr>
        <p:spPr>
          <a:xfrm>
            <a:off x="208442" y="5541742"/>
            <a:ext cx="19947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C. Yes, please.</a:t>
            </a:r>
            <a:endParaRPr lang="ko-KR" altLang="en-US" dirty="0"/>
          </a:p>
        </p:txBody>
      </p:sp>
      <p:sp>
        <p:nvSpPr>
          <p:cNvPr id="82" name="모서리가 둥근 직사각형 81"/>
          <p:cNvSpPr/>
          <p:nvPr/>
        </p:nvSpPr>
        <p:spPr>
          <a:xfrm>
            <a:off x="4788024" y="4509120"/>
            <a:ext cx="2293200" cy="1584176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3" name="모서리가 둥근 직사각형 82"/>
          <p:cNvSpPr/>
          <p:nvPr/>
        </p:nvSpPr>
        <p:spPr>
          <a:xfrm>
            <a:off x="4725640" y="3789040"/>
            <a:ext cx="4320480" cy="504056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725640" y="3851756"/>
            <a:ext cx="34213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 Would </a:t>
            </a:r>
            <a:r>
              <a:rPr lang="en-US" altLang="ko-KR" dirty="0"/>
              <a:t>you like to take a rest?</a:t>
            </a:r>
            <a:endParaRPr lang="en-US" altLang="ko-KR" dirty="0" smtClean="0"/>
          </a:p>
        </p:txBody>
      </p:sp>
      <p:sp>
        <p:nvSpPr>
          <p:cNvPr id="85" name="TextBox 84"/>
          <p:cNvSpPr txBox="1"/>
          <p:nvPr/>
        </p:nvSpPr>
        <p:spPr>
          <a:xfrm>
            <a:off x="5004048" y="4581128"/>
            <a:ext cx="18317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A. </a:t>
            </a:r>
            <a:r>
              <a:rPr lang="en-US" altLang="ko-KR" dirty="0"/>
              <a:t>Sorry, I can’t.</a:t>
            </a:r>
            <a:endParaRPr lang="ko-KR" altLang="en-US" dirty="0"/>
          </a:p>
        </p:txBody>
      </p:sp>
      <p:sp>
        <p:nvSpPr>
          <p:cNvPr id="86" name="TextBox 85"/>
          <p:cNvSpPr txBox="1"/>
          <p:nvPr/>
        </p:nvSpPr>
        <p:spPr>
          <a:xfrm>
            <a:off x="5004048" y="5094476"/>
            <a:ext cx="19304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B. Yes, I’d like to.</a:t>
            </a:r>
            <a:endParaRPr lang="ko-KR" altLang="en-US" dirty="0"/>
          </a:p>
        </p:txBody>
      </p:sp>
      <p:sp>
        <p:nvSpPr>
          <p:cNvPr id="87" name="TextBox 86"/>
          <p:cNvSpPr txBox="1"/>
          <p:nvPr/>
        </p:nvSpPr>
        <p:spPr>
          <a:xfrm>
            <a:off x="5004048" y="5589240"/>
            <a:ext cx="20108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 smtClean="0"/>
              <a:t>C. </a:t>
            </a:r>
            <a:r>
              <a:rPr lang="en-US" altLang="ko-KR" dirty="0"/>
              <a:t>No, thank you.</a:t>
            </a:r>
            <a:endParaRPr lang="ko-KR" altLang="en-US" dirty="0"/>
          </a:p>
        </p:txBody>
      </p:sp>
      <p:pic>
        <p:nvPicPr>
          <p:cNvPr id="88" name="Picture 4" descr="http://home.doobaero.com/img/study/tru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588614"/>
            <a:ext cx="426974" cy="480346"/>
          </a:xfrm>
          <a:prstGeom prst="rect">
            <a:avLst/>
          </a:prstGeom>
          <a:noFill/>
        </p:spPr>
      </p:pic>
      <p:pic>
        <p:nvPicPr>
          <p:cNvPr id="89" name="Picture 4" descr="http://home.doobaero.com/img/study/tru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7309" y="3068960"/>
            <a:ext cx="426974" cy="480346"/>
          </a:xfrm>
          <a:prstGeom prst="rect">
            <a:avLst/>
          </a:prstGeom>
          <a:noFill/>
        </p:spPr>
      </p:pic>
      <p:pic>
        <p:nvPicPr>
          <p:cNvPr id="90" name="Picture 4" descr="http://home.doobaero.com/img/study/tru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3516" y="4653136"/>
            <a:ext cx="328488" cy="480346"/>
          </a:xfrm>
          <a:prstGeom prst="rect">
            <a:avLst/>
          </a:prstGeom>
          <a:noFill/>
        </p:spPr>
      </p:pic>
      <p:pic>
        <p:nvPicPr>
          <p:cNvPr id="91" name="Picture 4" descr="http://home.doobaero.com/img/study/tru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66045" y="5094476"/>
            <a:ext cx="426974" cy="480346"/>
          </a:xfrm>
          <a:prstGeom prst="rect">
            <a:avLst/>
          </a:prstGeom>
          <a:noFill/>
        </p:spPr>
      </p:pic>
      <p:pic>
        <p:nvPicPr>
          <p:cNvPr id="2" name="그림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164288" y="1940842"/>
            <a:ext cx="1151785" cy="15933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8367299" y="2996952"/>
            <a:ext cx="35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</a:rPr>
              <a:t>O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1127" y="4684308"/>
            <a:ext cx="1812841" cy="1255615"/>
          </a:xfrm>
          <a:prstGeom prst="rect">
            <a:avLst/>
          </a:prstGeom>
        </p:spPr>
      </p:pic>
      <p:sp>
        <p:nvSpPr>
          <p:cNvPr id="41" name="TextBox 40"/>
          <p:cNvSpPr txBox="1"/>
          <p:nvPr/>
        </p:nvSpPr>
        <p:spPr>
          <a:xfrm>
            <a:off x="2492208" y="5436513"/>
            <a:ext cx="35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FF0000"/>
                </a:solidFill>
              </a:rPr>
              <a:t>X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  <p:pic>
        <p:nvPicPr>
          <p:cNvPr id="5" name="그림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83768" y="2132992"/>
            <a:ext cx="1726884" cy="1224000"/>
          </a:xfrm>
          <a:prstGeom prst="rect">
            <a:avLst/>
          </a:prstGeom>
        </p:spPr>
      </p:pic>
      <p:sp>
        <p:nvSpPr>
          <p:cNvPr id="43" name="TextBox 42"/>
          <p:cNvSpPr txBox="1"/>
          <p:nvPr/>
        </p:nvSpPr>
        <p:spPr>
          <a:xfrm>
            <a:off x="2483768" y="2852936"/>
            <a:ext cx="35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 smtClean="0">
                <a:solidFill>
                  <a:srgbClr val="FF0000"/>
                </a:solidFill>
              </a:rPr>
              <a:t>X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  <p:pic>
        <p:nvPicPr>
          <p:cNvPr id="6" name="그림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4288" y="4700115"/>
            <a:ext cx="1736372" cy="1224000"/>
          </a:xfrm>
          <a:prstGeom prst="rect">
            <a:avLst/>
          </a:prstGeom>
        </p:spPr>
      </p:pic>
      <p:sp>
        <p:nvSpPr>
          <p:cNvPr id="45" name="TextBox 44"/>
          <p:cNvSpPr txBox="1"/>
          <p:nvPr/>
        </p:nvSpPr>
        <p:spPr>
          <a:xfrm>
            <a:off x="8396864" y="5364505"/>
            <a:ext cx="3516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3200" dirty="0">
                <a:solidFill>
                  <a:srgbClr val="FF0000"/>
                </a:solidFill>
              </a:rPr>
              <a:t>O</a:t>
            </a:r>
            <a:endParaRPr lang="ko-KR" alt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0084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95535" y="1844824"/>
            <a:ext cx="8496945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200" b="1" dirty="0" smtClean="0">
                <a:solidFill>
                  <a:srgbClr val="C00000"/>
                </a:solidFill>
              </a:rPr>
              <a:t>Aerobic </a:t>
            </a:r>
            <a:r>
              <a:rPr lang="en-US" altLang="ko-KR" sz="2200" b="1" dirty="0">
                <a:solidFill>
                  <a:srgbClr val="C00000"/>
                </a:solidFill>
              </a:rPr>
              <a:t>exercises</a:t>
            </a:r>
            <a:r>
              <a:rPr lang="en-US" altLang="ko-KR" sz="2200" dirty="0"/>
              <a:t> are good for your heart and </a:t>
            </a:r>
            <a:r>
              <a:rPr lang="en-US" altLang="ko-KR" sz="2200" b="1" dirty="0">
                <a:solidFill>
                  <a:srgbClr val="C00000"/>
                </a:solidFill>
              </a:rPr>
              <a:t>lungs</a:t>
            </a:r>
            <a:r>
              <a:rPr lang="en-US" altLang="ko-KR" sz="2200" dirty="0"/>
              <a:t>.</a:t>
            </a:r>
            <a:endParaRPr lang="ko-KR" altLang="ko-KR" sz="2200" dirty="0"/>
          </a:p>
        </p:txBody>
      </p:sp>
      <p:sp>
        <p:nvSpPr>
          <p:cNvPr id="5" name="TextBox 4"/>
          <p:cNvSpPr txBox="1"/>
          <p:nvPr/>
        </p:nvSpPr>
        <p:spPr>
          <a:xfrm>
            <a:off x="395536" y="2708920"/>
            <a:ext cx="84969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You</a:t>
            </a:r>
            <a:r>
              <a:rPr lang="ko-KR" altLang="ko-KR" sz="2200" dirty="0"/>
              <a:t>’</a:t>
            </a:r>
            <a:r>
              <a:rPr lang="en-US" altLang="ko-KR" sz="2200" dirty="0"/>
              <a:t>d better do aerobic exercises every day for </a:t>
            </a:r>
            <a:r>
              <a:rPr lang="en-US" altLang="ko-KR" sz="2200" b="1" dirty="0">
                <a:solidFill>
                  <a:srgbClr val="C00000"/>
                </a:solidFill>
              </a:rPr>
              <a:t>at least</a:t>
            </a:r>
            <a:r>
              <a:rPr lang="en-US" altLang="ko-KR" sz="2200" dirty="0"/>
              <a:t> 60 minutes.</a:t>
            </a:r>
            <a:endParaRPr lang="ko-KR" altLang="ko-KR" sz="2200" dirty="0"/>
          </a:p>
        </p:txBody>
      </p:sp>
      <p:grpSp>
        <p:nvGrpSpPr>
          <p:cNvPr id="6" name="그룹 5"/>
          <p:cNvGrpSpPr/>
          <p:nvPr/>
        </p:nvGrpSpPr>
        <p:grpSpPr>
          <a:xfrm>
            <a:off x="179512" y="816967"/>
            <a:ext cx="7920876" cy="739825"/>
            <a:chOff x="260769" y="816853"/>
            <a:chExt cx="4941465" cy="739825"/>
          </a:xfrm>
        </p:grpSpPr>
        <p:sp>
          <p:nvSpPr>
            <p:cNvPr id="7" name="TextBox 6"/>
            <p:cNvSpPr txBox="1"/>
            <p:nvPr/>
          </p:nvSpPr>
          <p:spPr>
            <a:xfrm>
              <a:off x="260769" y="816853"/>
              <a:ext cx="4896544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2400" b="1" dirty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Exercises for </a:t>
              </a:r>
              <a:r>
                <a:rPr lang="en-US" altLang="ko-KR" sz="2400" b="1" dirty="0" smtClean="0">
                  <a:solidFill>
                    <a:srgbClr val="F79646">
                      <a:lumMod val="50000"/>
                    </a:srgbClr>
                  </a:solidFill>
                  <a:latin typeface="Aharoni" pitchFamily="2" charset="-79"/>
                  <a:cs typeface="Aharoni" pitchFamily="2" charset="-79"/>
                </a:rPr>
                <a:t>Children</a:t>
              </a:r>
              <a:endParaRPr lang="ko-KR" altLang="en-US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05690" y="1248901"/>
              <a:ext cx="489654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400" b="1" dirty="0" smtClean="0">
                  <a:solidFill>
                    <a:prstClr val="black"/>
                  </a:solidFill>
                  <a:latin typeface="Arial" pitchFamily="34" charset="0"/>
                  <a:cs typeface="Arial" pitchFamily="34" charset="0"/>
                </a:rPr>
                <a:t>Vocabulary Practice</a:t>
              </a:r>
              <a:endParaRPr lang="ko-KR" altLang="en-US" sz="1400" b="1" dirty="0">
                <a:solidFill>
                  <a:prstClr val="black"/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9" name="TextBox 8"/>
          <p:cNvSpPr txBox="1"/>
          <p:nvPr/>
        </p:nvSpPr>
        <p:spPr>
          <a:xfrm>
            <a:off x="395536" y="3862209"/>
            <a:ext cx="8609039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Do </a:t>
            </a:r>
            <a:r>
              <a:rPr lang="en-US" altLang="ko-KR" sz="2200" dirty="0"/>
              <a:t>you like to climb on the </a:t>
            </a:r>
            <a:r>
              <a:rPr lang="en-US" altLang="ko-KR" sz="2200" b="1" dirty="0">
                <a:solidFill>
                  <a:srgbClr val="C00000"/>
                </a:solidFill>
              </a:rPr>
              <a:t>jungle gym</a:t>
            </a:r>
            <a:r>
              <a:rPr lang="en-US" altLang="ko-KR" sz="2200" dirty="0"/>
              <a:t>?</a:t>
            </a:r>
            <a:endParaRPr lang="ko-KR" altLang="ko-KR" sz="2200" dirty="0"/>
          </a:p>
        </p:txBody>
      </p:sp>
      <p:sp>
        <p:nvSpPr>
          <p:cNvPr id="10" name="TextBox 9"/>
          <p:cNvSpPr txBox="1"/>
          <p:nvPr/>
        </p:nvSpPr>
        <p:spPr>
          <a:xfrm>
            <a:off x="395536" y="4870321"/>
            <a:ext cx="972108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That </a:t>
            </a:r>
            <a:r>
              <a:rPr lang="en-US" altLang="ko-KR" sz="2200" dirty="0"/>
              <a:t>is a </a:t>
            </a:r>
            <a:r>
              <a:rPr lang="en-US" altLang="ko-KR" sz="2200" b="1" dirty="0">
                <a:solidFill>
                  <a:srgbClr val="C00000"/>
                </a:solidFill>
              </a:rPr>
              <a:t>muscle</a:t>
            </a:r>
            <a:r>
              <a:rPr lang="en-US" altLang="ko-KR" sz="2200" dirty="0"/>
              <a:t> strengthening exercise.</a:t>
            </a:r>
            <a:endParaRPr lang="ko-KR" altLang="ko-KR" sz="2200" dirty="0"/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180512" cy="6791890"/>
            <a:chOff x="-36512" y="0"/>
            <a:chExt cx="9180512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180512" cy="6453336"/>
              <a:chOff x="-36512" y="0"/>
              <a:chExt cx="9180512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5220073" y="241484"/>
                <a:ext cx="3826689" cy="523220"/>
              </a:xfrm>
              <a:prstGeom prst="rect">
                <a:avLst/>
              </a:prstGeom>
              <a:noFill/>
            </p:spPr>
            <p:txBody>
              <a:bodyPr wrap="non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 2 / </a:t>
                </a:r>
                <a:r>
                  <a:rPr lang="en-US" altLang="ko-KR" sz="2800" b="1" cap="none" spc="300" dirty="0" smtClean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pg.14-16</a:t>
                </a:r>
                <a:endParaRPr lang="en-US" altLang="ko-KR" sz="2800" b="1" cap="none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3" name="직사각형 22"/>
          <p:cNvSpPr/>
          <p:nvPr/>
        </p:nvSpPr>
        <p:spPr>
          <a:xfrm>
            <a:off x="6588224" y="1844824"/>
            <a:ext cx="720080" cy="407258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L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직사각형 23"/>
          <p:cNvSpPr/>
          <p:nvPr/>
        </p:nvSpPr>
        <p:spPr>
          <a:xfrm>
            <a:off x="6516216" y="2780928"/>
            <a:ext cx="1080120" cy="40725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L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4067944" y="3885838"/>
            <a:ext cx="1584176" cy="4072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J G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직사각형 25"/>
          <p:cNvSpPr/>
          <p:nvPr/>
        </p:nvSpPr>
        <p:spPr>
          <a:xfrm>
            <a:off x="1655676" y="4931606"/>
            <a:ext cx="936104" cy="407258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7" name="직사각형 26"/>
          <p:cNvSpPr/>
          <p:nvPr/>
        </p:nvSpPr>
        <p:spPr>
          <a:xfrm>
            <a:off x="467544" y="1834101"/>
            <a:ext cx="2376264" cy="407258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A E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erobic exerci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u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at leas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jungle gy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musc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79512" y="4255367"/>
            <a:ext cx="91450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atinLnBrk="0"/>
            <a:r>
              <a:rPr lang="en-US" altLang="ko-KR" sz="2200" dirty="0" smtClean="0"/>
              <a:t>They </a:t>
            </a:r>
            <a:r>
              <a:rPr lang="en-US" altLang="ko-KR" sz="2200" dirty="0"/>
              <a:t>can help you bend and </a:t>
            </a:r>
            <a:r>
              <a:rPr lang="en-US" altLang="ko-KR" sz="2200" b="1" dirty="0">
                <a:solidFill>
                  <a:srgbClr val="C00000"/>
                </a:solidFill>
              </a:rPr>
              <a:t>stretch</a:t>
            </a:r>
            <a:r>
              <a:rPr lang="en-US" altLang="ko-KR" sz="2200" dirty="0"/>
              <a:t> your body easily.</a:t>
            </a:r>
            <a:endParaRPr lang="ko-KR" altLang="ko-KR" sz="2200" dirty="0"/>
          </a:p>
        </p:txBody>
      </p:sp>
      <p:sp>
        <p:nvSpPr>
          <p:cNvPr id="11" name="직사각형 10"/>
          <p:cNvSpPr/>
          <p:nvPr/>
        </p:nvSpPr>
        <p:spPr>
          <a:xfrm>
            <a:off x="2699792" y="0"/>
            <a:ext cx="6444208" cy="94320"/>
          </a:xfrm>
          <a:prstGeom prst="rect">
            <a:avLst/>
          </a:prstGeom>
          <a:solidFill>
            <a:srgbClr val="1F497D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latinLnBrk="0">
              <a:defRPr/>
            </a:pPr>
            <a:endParaRPr lang="ko-KR" altLang="en-US" kern="0">
              <a:solidFill>
                <a:srgbClr val="1F497D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2" name="그룹 11"/>
          <p:cNvGrpSpPr/>
          <p:nvPr/>
        </p:nvGrpSpPr>
        <p:grpSpPr>
          <a:xfrm>
            <a:off x="-36512" y="0"/>
            <a:ext cx="9252520" cy="6791890"/>
            <a:chOff x="-36512" y="0"/>
            <a:chExt cx="9252520" cy="6791890"/>
          </a:xfrm>
        </p:grpSpPr>
        <p:grpSp>
          <p:nvGrpSpPr>
            <p:cNvPr id="13" name="그룹 37"/>
            <p:cNvGrpSpPr/>
            <p:nvPr/>
          </p:nvGrpSpPr>
          <p:grpSpPr>
            <a:xfrm>
              <a:off x="-36512" y="0"/>
              <a:ext cx="9252520" cy="6453336"/>
              <a:chOff x="-36512" y="0"/>
              <a:chExt cx="9252520" cy="6453336"/>
            </a:xfrm>
          </p:grpSpPr>
          <p:grpSp>
            <p:nvGrpSpPr>
              <p:cNvPr id="18" name="그룹 42"/>
              <p:cNvGrpSpPr/>
              <p:nvPr/>
            </p:nvGrpSpPr>
            <p:grpSpPr>
              <a:xfrm>
                <a:off x="-36512" y="0"/>
                <a:ext cx="9180512" cy="6453336"/>
                <a:chOff x="-36512" y="0"/>
                <a:chExt cx="9180512" cy="6453336"/>
              </a:xfrm>
            </p:grpSpPr>
            <p:sp>
              <p:nvSpPr>
                <p:cNvPr id="19" name="직사각형 18"/>
                <p:cNvSpPr/>
                <p:nvPr/>
              </p:nvSpPr>
              <p:spPr>
                <a:xfrm>
                  <a:off x="4860032" y="0"/>
                  <a:ext cx="4283968" cy="94320"/>
                </a:xfrm>
                <a:prstGeom prst="rect">
                  <a:avLst/>
                </a:prstGeom>
                <a:solidFill>
                  <a:schemeClr val="tx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20" name="직사각형 19"/>
                <p:cNvSpPr/>
                <p:nvPr/>
              </p:nvSpPr>
              <p:spPr>
                <a:xfrm>
                  <a:off x="-36512" y="6388173"/>
                  <a:ext cx="4139952" cy="65163"/>
                </a:xfrm>
                <a:prstGeom prst="rect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ko-KR" altLang="en-US">
                    <a:solidFill>
                      <a:schemeClr val="tx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16" name="직사각형 15"/>
              <p:cNvSpPr/>
              <p:nvPr/>
            </p:nvSpPr>
            <p:spPr>
              <a:xfrm>
                <a:off x="5076056" y="188640"/>
                <a:ext cx="4139952" cy="52322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</a:bodyPr>
              <a:lstStyle/>
              <a:p>
                <a:pPr algn="ctr"/>
                <a:r>
                  <a:rPr lang="en-US" altLang="ko-KR" sz="2800" b="1" spc="300" dirty="0">
                    <a:ln w="11430" cmpd="sng">
                      <a:solidFill>
                        <a:schemeClr val="accent1">
                          <a:tint val="10000"/>
                        </a:schemeClr>
                      </a:solidFill>
                      <a:prstDash val="solid"/>
                      <a:miter lim="800000"/>
                    </a:ln>
                    <a:gradFill>
                      <a:gsLst>
                        <a:gs pos="10000">
                          <a:schemeClr val="accent1">
                            <a:tint val="83000"/>
                            <a:shade val="100000"/>
                            <a:satMod val="200000"/>
                          </a:schemeClr>
                        </a:gs>
                        <a:gs pos="75000">
                          <a:schemeClr val="accent1">
                            <a:tint val="100000"/>
                            <a:shade val="50000"/>
                            <a:satMod val="150000"/>
                          </a:schemeClr>
                        </a:gs>
                      </a:gsLst>
                      <a:lin ang="5400000"/>
                    </a:gradFill>
                    <a:effectLst>
                      <a:glow rad="45500">
                        <a:schemeClr val="accent1">
                          <a:satMod val="220000"/>
                          <a:alpha val="35000"/>
                        </a:schemeClr>
                      </a:glow>
                    </a:effectLst>
                  </a:rPr>
                  <a:t>Unit 2 / pg.14-16</a:t>
                </a:r>
                <a:endParaRPr lang="en-US" altLang="ko-KR" sz="2800" b="1" spc="300" dirty="0">
                  <a:ln w="11430" cmpd="sng">
                    <a:solidFill>
                      <a:schemeClr val="accent1">
                        <a:tint val="10000"/>
                      </a:schemeClr>
                    </a:solidFill>
                    <a:prstDash val="solid"/>
                    <a:miter lim="800000"/>
                  </a:ln>
                  <a:gradFill>
                    <a:gsLst>
                      <a:gs pos="10000">
                        <a:schemeClr val="accent1">
                          <a:tint val="83000"/>
                          <a:shade val="100000"/>
                          <a:satMod val="200000"/>
                        </a:schemeClr>
                      </a:gs>
                      <a:gs pos="75000">
                        <a:schemeClr val="accent1">
                          <a:tint val="100000"/>
                          <a:shade val="50000"/>
                          <a:satMod val="150000"/>
                        </a:schemeClr>
                      </a:gs>
                    </a:gsLst>
                    <a:lin ang="5400000"/>
                  </a:gradFill>
                  <a:effectLst>
                    <a:glow rad="45500">
                      <a:schemeClr val="accent1">
                        <a:satMod val="220000"/>
                        <a:alpha val="35000"/>
                      </a:schemeClr>
                    </a:glow>
                  </a:effectLst>
                </a:endParaRPr>
              </a:p>
            </p:txBody>
          </p:sp>
        </p:grpSp>
        <p:sp>
          <p:nvSpPr>
            <p:cNvPr id="14" name="TextBox 13"/>
            <p:cNvSpPr txBox="1"/>
            <p:nvPr/>
          </p:nvSpPr>
          <p:spPr>
            <a:xfrm>
              <a:off x="269268" y="6453336"/>
              <a:ext cx="383468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ko-KR" sz="16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Explorer 7 </a:t>
              </a:r>
              <a:r>
                <a:rPr lang="en-US" altLang="ko-KR" sz="1600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itchFamily="34" charset="0"/>
                  <a:cs typeface="Arial" pitchFamily="34" charset="0"/>
                </a:rPr>
                <a:t>- Teacher’s Materials</a:t>
              </a:r>
              <a:endParaRPr lang="ko-KR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79514" y="908720"/>
            <a:ext cx="784887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400" b="1" dirty="0">
                <a:solidFill>
                  <a:srgbClr val="F79646">
                    <a:lumMod val="50000"/>
                  </a:srgbClr>
                </a:solidFill>
                <a:latin typeface="Aharoni" pitchFamily="2" charset="-79"/>
                <a:cs typeface="Aharoni" pitchFamily="2" charset="-79"/>
              </a:rPr>
              <a:t>Exercises for Children</a:t>
            </a:r>
            <a:endParaRPr lang="ko-KR" altLang="en-US" sz="2400" b="1" dirty="0">
              <a:solidFill>
                <a:srgbClr val="F79646">
                  <a:lumMod val="50000"/>
                </a:srgbClr>
              </a:solidFill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179512" y="1340768"/>
            <a:ext cx="78488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4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Vocabulary Practice</a:t>
            </a:r>
            <a:endParaRPr lang="ko-KR" altLang="en-US" sz="1400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79512" y="3193812"/>
            <a:ext cx="8496944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Make </a:t>
            </a:r>
            <a:r>
              <a:rPr lang="en-US" altLang="ko-KR" sz="2200" dirty="0"/>
              <a:t>your muscles more </a:t>
            </a:r>
            <a:r>
              <a:rPr lang="en-US" altLang="ko-KR" sz="2200" b="1" dirty="0">
                <a:solidFill>
                  <a:srgbClr val="C00000"/>
                </a:solidFill>
              </a:rPr>
              <a:t>flexible</a:t>
            </a:r>
            <a:r>
              <a:rPr lang="en-US" altLang="ko-KR" sz="2200" dirty="0"/>
              <a:t>.</a:t>
            </a:r>
            <a:endParaRPr lang="ko-KR" altLang="ko-KR" sz="2200" dirty="0"/>
          </a:p>
          <a:p>
            <a:r>
              <a:rPr lang="en-US" altLang="ko-KR" sz="2400" b="1" dirty="0" smtClean="0">
                <a:solidFill>
                  <a:srgbClr val="0070C0"/>
                </a:solidFill>
                <a:latin typeface="Arial" pitchFamily="34" charset="0"/>
                <a:cs typeface="Arial" pitchFamily="34" charset="0"/>
              </a:rPr>
              <a:t> </a:t>
            </a:r>
            <a:endParaRPr lang="ko-KR" altLang="en-US" sz="2400" dirty="0">
              <a:solidFill>
                <a:srgbClr val="0070C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79512" y="1792561"/>
            <a:ext cx="860903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Tree </a:t>
            </a:r>
            <a:r>
              <a:rPr lang="en-US" altLang="ko-KR" sz="2200" dirty="0"/>
              <a:t>climbing, </a:t>
            </a:r>
            <a:r>
              <a:rPr lang="en-US" altLang="ko-KR" sz="2200" b="1" dirty="0">
                <a:solidFill>
                  <a:srgbClr val="C00000"/>
                </a:solidFill>
              </a:rPr>
              <a:t>rowing</a:t>
            </a:r>
            <a:r>
              <a:rPr lang="en-US" altLang="ko-KR" sz="2200" dirty="0"/>
              <a:t>, push-ups, and </a:t>
            </a:r>
            <a:r>
              <a:rPr lang="en-US" altLang="ko-KR" sz="2200" b="1" dirty="0">
                <a:solidFill>
                  <a:srgbClr val="C00000"/>
                </a:solidFill>
              </a:rPr>
              <a:t>tug-of-war</a:t>
            </a:r>
            <a:r>
              <a:rPr lang="en-US" altLang="ko-KR" sz="2200" dirty="0"/>
              <a:t> are muscle strengthening exercises.</a:t>
            </a:r>
            <a:endParaRPr lang="ko-KR" altLang="ko-KR" sz="2200" dirty="0"/>
          </a:p>
        </p:txBody>
      </p:sp>
      <p:sp>
        <p:nvSpPr>
          <p:cNvPr id="24" name="직사각형 23"/>
          <p:cNvSpPr/>
          <p:nvPr/>
        </p:nvSpPr>
        <p:spPr>
          <a:xfrm>
            <a:off x="2051720" y="1797606"/>
            <a:ext cx="1008112" cy="407258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R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79512" y="5301208"/>
            <a:ext cx="9145016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2200" dirty="0" smtClean="0"/>
              <a:t>Yoga</a:t>
            </a:r>
            <a:r>
              <a:rPr lang="en-US" altLang="ko-KR" sz="2200" dirty="0"/>
              <a:t>, </a:t>
            </a:r>
            <a:r>
              <a:rPr lang="en-US" altLang="ko-KR" sz="2200" b="1" dirty="0">
                <a:solidFill>
                  <a:srgbClr val="C00000"/>
                </a:solidFill>
              </a:rPr>
              <a:t>martial arts</a:t>
            </a:r>
            <a:r>
              <a:rPr lang="en-US" altLang="ko-KR" sz="2200" dirty="0"/>
              <a:t>, and dance are also good. </a:t>
            </a:r>
            <a:endParaRPr lang="ko-KR" altLang="ko-KR" sz="2200" dirty="0"/>
          </a:p>
        </p:txBody>
      </p:sp>
      <p:sp>
        <p:nvSpPr>
          <p:cNvPr id="27" name="직사각형 26"/>
          <p:cNvSpPr/>
          <p:nvPr/>
        </p:nvSpPr>
        <p:spPr>
          <a:xfrm>
            <a:off x="3959932" y="4277290"/>
            <a:ext cx="1071736" cy="407258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5" name="직사각형 24"/>
          <p:cNvSpPr/>
          <p:nvPr/>
        </p:nvSpPr>
        <p:spPr>
          <a:xfrm>
            <a:off x="5076056" y="1844824"/>
            <a:ext cx="1512168" cy="407258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TOW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직사각형 9"/>
          <p:cNvSpPr/>
          <p:nvPr/>
        </p:nvSpPr>
        <p:spPr>
          <a:xfrm>
            <a:off x="3563888" y="3215435"/>
            <a:ext cx="1080120" cy="407258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F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9" name="직사각형 28"/>
          <p:cNvSpPr/>
          <p:nvPr/>
        </p:nvSpPr>
        <p:spPr>
          <a:xfrm>
            <a:off x="971600" y="5325998"/>
            <a:ext cx="1728192" cy="4072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M A</a:t>
            </a:r>
            <a:endParaRPr lang="ko-KR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owin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ug-of-wa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flexibl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stretc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martial ar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7" grpId="0" animBg="1"/>
      <p:bldP spid="25" grpId="0" animBg="1"/>
      <p:bldP spid="10" grpId="0" animBg="1"/>
      <p:bldP spid="29" grpId="0" animBg="1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9700</TotalTime>
  <Words>1004</Words>
  <Application>Microsoft Office PowerPoint</Application>
  <PresentationFormat>화면 슬라이드 쇼(4:3)</PresentationFormat>
  <Paragraphs>195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11</vt:i4>
      </vt:variant>
    </vt:vector>
  </HeadingPairs>
  <TitlesOfParts>
    <vt:vector size="15" baseType="lpstr">
      <vt:lpstr>Aharoni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슬라이드 1</dc:title>
  <dc:creator>snoopy</dc:creator>
  <cp:lastModifiedBy>pc</cp:lastModifiedBy>
  <cp:revision>1068</cp:revision>
  <dcterms:created xsi:type="dcterms:W3CDTF">2014-10-08T10:12:03Z</dcterms:created>
  <dcterms:modified xsi:type="dcterms:W3CDTF">2020-03-21T05:57:27Z</dcterms:modified>
</cp:coreProperties>
</file>